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457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914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1371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18288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22860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2743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3200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3657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71091"/>
              <a:satOff val="15926"/>
              <a:lumOff val="22314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45B43B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45B43B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FBD17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 snapToObjects="1">
      <p:cViewPr varScale="1">
        <p:scale>
          <a:sx n="60" d="100"/>
          <a:sy n="6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7" name="Shape 1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2" name="Shape 3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7" name="Shape 32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4" name="Shape 3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2" name="Shape 3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5" name="Shape 41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1" name="Shape 4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5" name="Shape 4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9" name="Shape 1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0" name="Shape 2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7" name="Shape 2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7" name="Shape 2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6" name="Shape 26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5" name="Shape 2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e e dat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11986162"/>
            <a:ext cx="21945599" cy="60579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3000" spc="-29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Autore e data</a:t>
            </a:r>
          </a:p>
        </p:txBody>
      </p:sp>
      <p:sp>
        <p:nvSpPr>
          <p:cNvPr id="12" name="Titolo presentazione"/>
          <p:cNvSpPr txBox="1">
            <a:spLocks noGrp="1"/>
          </p:cNvSpPr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z="12800" spc="-128"/>
            </a:lvl1pPr>
          </a:lstStyle>
          <a:p>
            <a:r>
              <a:t>Titolo presentazione</a:t>
            </a:r>
          </a:p>
        </p:txBody>
      </p:sp>
      <p:sp>
        <p:nvSpPr>
          <p:cNvPr id="13" name="Corpo livello uno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567579"/>
            <a:ext cx="21945600" cy="225059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Graphik-SemiboldItalic"/>
                <a:ea typeface="Graphik-SemiboldItalic"/>
                <a:cs typeface="Graphik-SemiboldItalic"/>
                <a:sym typeface="Graphik S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Graphik-SemiboldItalic"/>
                <a:ea typeface="Graphik-SemiboldItalic"/>
                <a:cs typeface="Graphik-SemiboldItalic"/>
                <a:sym typeface="Graphik S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Graphik-SemiboldItalic"/>
                <a:ea typeface="Graphik-SemiboldItalic"/>
                <a:cs typeface="Graphik-SemiboldItalic"/>
                <a:sym typeface="Graphik S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Graphik-SemiboldItalic"/>
                <a:ea typeface="Graphik-SemiboldItalic"/>
                <a:cs typeface="Graphik-SemiboldItalic"/>
                <a:sym typeface="Graphik Semibold"/>
              </a:defRPr>
            </a:lvl5pPr>
          </a:lstStyle>
          <a:p>
            <a:r>
              <a:t>Sottotitolo presentazione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chiar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orpo livello uno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3251200"/>
            <a:ext cx="21945600" cy="66040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r>
              <a:t>Dichiarazione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rmazione import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Dettagli informazion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8462239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Dettagli informazione</a:t>
            </a:r>
          </a:p>
        </p:txBody>
      </p:sp>
      <p:sp>
        <p:nvSpPr>
          <p:cNvPr id="107" name="Corpo livello uno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214484"/>
            <a:ext cx="21945600" cy="4269708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zion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11100053"/>
            <a:ext cx="21945602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Attribuzione</a:t>
            </a:r>
          </a:p>
        </p:txBody>
      </p:sp>
      <p:sp>
        <p:nvSpPr>
          <p:cNvPr id="116" name="Corpo livello uno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178300"/>
            <a:ext cx="21945600" cy="4416425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“Citazione degna di nota”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per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941297804_1296x1457.jpg"/>
          <p:cNvSpPr>
            <a:spLocks noGrp="1"/>
          </p:cNvSpPr>
          <p:nvPr>
            <p:ph type="pic" sz="quarter" idx="21"/>
          </p:nvPr>
        </p:nvSpPr>
        <p:spPr>
          <a:xfrm>
            <a:off x="15744825" y="5581752"/>
            <a:ext cx="7365408" cy="8280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915009552_2264x1509.jpg"/>
          <p:cNvSpPr>
            <a:spLocks noGrp="1"/>
          </p:cNvSpPr>
          <p:nvPr>
            <p:ph type="pic" sz="quarter" idx="22"/>
          </p:nvPr>
        </p:nvSpPr>
        <p:spPr>
          <a:xfrm>
            <a:off x="15363825" y="1270000"/>
            <a:ext cx="8115300" cy="54090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740519873_3318x2212.jpg"/>
          <p:cNvSpPr>
            <a:spLocks noGrp="1"/>
          </p:cNvSpPr>
          <p:nvPr>
            <p:ph type="pic" idx="23"/>
          </p:nvPr>
        </p:nvSpPr>
        <p:spPr>
          <a:xfrm>
            <a:off x="-635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740519873_3318x2212.jpg"/>
          <p:cNvSpPr>
            <a:spLocks noGrp="1"/>
          </p:cNvSpPr>
          <p:nvPr>
            <p:ph type="pic" idx="21"/>
          </p:nvPr>
        </p:nvSpPr>
        <p:spPr>
          <a:xfrm>
            <a:off x="1270000" y="-423334"/>
            <a:ext cx="21844000" cy="14562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740519873_3318x2212.jpg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Titolo presentazione"/>
          <p:cNvSpPr txBox="1">
            <a:spLocks noGrp="1"/>
          </p:cNvSpPr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z="12800" spc="-128">
                <a:solidFill>
                  <a:srgbClr val="FFFFFF"/>
                </a:solidFill>
              </a:defRPr>
            </a:lvl1pPr>
          </a:lstStyle>
          <a:p>
            <a:r>
              <a:t>Titolo presentazione</a:t>
            </a:r>
          </a:p>
        </p:txBody>
      </p:sp>
      <p:sp>
        <p:nvSpPr>
          <p:cNvPr id="23" name="Corpo livello uno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569200"/>
            <a:ext cx="21945600" cy="22521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lvl5pPr>
          </a:lstStyle>
          <a:p>
            <a:r>
              <a:t>Sottotitolo presentazione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Autore e data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19200" y="11988800"/>
            <a:ext cx="21945602" cy="60579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3000" spc="-29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Autore e data</a:t>
            </a:r>
          </a:p>
        </p:txBody>
      </p:sp>
      <p:sp>
        <p:nvSpPr>
          <p:cNvPr id="2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olo"/>
          <p:cNvSpPr txBox="1">
            <a:spLocks noGrp="1"/>
          </p:cNvSpPr>
          <p:nvPr>
            <p:ph type="title" hasCustomPrompt="1"/>
          </p:nvPr>
        </p:nvSpPr>
        <p:spPr>
          <a:xfrm>
            <a:off x="1215495" y="4585102"/>
            <a:ext cx="9757338" cy="2540001"/>
          </a:xfrm>
          <a:prstGeom prst="rect">
            <a:avLst/>
          </a:prstGeom>
        </p:spPr>
        <p:txBody>
          <a:bodyPr anchor="b"/>
          <a:lstStyle/>
          <a:p>
            <a:r>
              <a:t>Titolo</a:t>
            </a:r>
          </a:p>
        </p:txBody>
      </p:sp>
      <p:sp>
        <p:nvSpPr>
          <p:cNvPr id="33" name="Immagine"/>
          <p:cNvSpPr>
            <a:spLocks noGrp="1"/>
          </p:cNvSpPr>
          <p:nvPr>
            <p:ph type="pic" idx="21"/>
          </p:nvPr>
        </p:nvSpPr>
        <p:spPr>
          <a:xfrm>
            <a:off x="9283700" y="1270000"/>
            <a:ext cx="167513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4" name="Corpo livello uno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016750"/>
            <a:ext cx="9753600" cy="5416550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5pPr>
          </a:lstStyle>
          <a:p>
            <a:r>
              <a:t>Sottotitolo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olo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Titolo</a:t>
            </a:r>
          </a:p>
        </p:txBody>
      </p:sp>
      <p:sp>
        <p:nvSpPr>
          <p:cNvPr id="43" name="Corpo livello uno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Testo elenco puntato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Sottotitolo diapositiv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Sottotitolo diapositiva</a:t>
            </a:r>
          </a:p>
        </p:txBody>
      </p:sp>
      <p:sp>
        <p:nvSpPr>
          <p:cNvPr id="4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orpo livello uno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5600" cy="8487148"/>
          </a:xfrm>
          <a:prstGeom prst="rect">
            <a:avLst/>
          </a:prstGeom>
        </p:spPr>
        <p:txBody>
          <a:bodyPr numCol="2" spcCol="2558384"/>
          <a:lstStyle/>
          <a:p>
            <a:r>
              <a:t>Testo elenco puntato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, punti elenc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olo"/>
          <p:cNvSpPr txBox="1">
            <a:spLocks noGrp="1"/>
          </p:cNvSpPr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r>
              <a:t>Titolo</a:t>
            </a:r>
          </a:p>
        </p:txBody>
      </p:sp>
      <p:sp>
        <p:nvSpPr>
          <p:cNvPr id="61" name="Immagine"/>
          <p:cNvSpPr>
            <a:spLocks noGrp="1"/>
          </p:cNvSpPr>
          <p:nvPr>
            <p:ph type="pic" idx="21"/>
          </p:nvPr>
        </p:nvSpPr>
        <p:spPr>
          <a:xfrm>
            <a:off x="12192644" y="718588"/>
            <a:ext cx="10972801" cy="123296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2" name="Sottotitolo diapositiva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Sottotitolo diapositiva</a:t>
            </a:r>
          </a:p>
        </p:txBody>
      </p:sp>
      <p:sp>
        <p:nvSpPr>
          <p:cNvPr id="63" name="Corpo livello uno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r>
              <a:t>Testo elenco puntato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0403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olo sezione"/>
          <p:cNvSpPr txBox="1">
            <a:spLocks noGrp="1"/>
          </p:cNvSpPr>
          <p:nvPr>
            <p:ph type="title" hasCustomPrompt="1"/>
          </p:nvPr>
        </p:nvSpPr>
        <p:spPr>
          <a:xfrm>
            <a:off x="1219200" y="3242270"/>
            <a:ext cx="21945600" cy="6604001"/>
          </a:xfrm>
          <a:prstGeom prst="rect">
            <a:avLst/>
          </a:prstGeom>
        </p:spPr>
        <p:txBody>
          <a:bodyPr anchor="ctr"/>
          <a:lstStyle>
            <a:lvl1pPr>
              <a:defRPr sz="12800" spc="0"/>
            </a:lvl1pPr>
          </a:lstStyle>
          <a:p>
            <a:r>
              <a:t>Titolo sezione</a:t>
            </a:r>
          </a:p>
        </p:txBody>
      </p:sp>
      <p:sp>
        <p:nvSpPr>
          <p:cNvPr id="72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olo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Titolo</a:t>
            </a:r>
          </a:p>
        </p:txBody>
      </p:sp>
      <p:sp>
        <p:nvSpPr>
          <p:cNvPr id="80" name="Sottotitolo diapositiv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Sottotitolo diapositiva</a:t>
            </a:r>
          </a:p>
        </p:txBody>
      </p:sp>
      <p:sp>
        <p:nvSpPr>
          <p:cNvPr id="81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rogram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olo programma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Titolo programma</a:t>
            </a:r>
          </a:p>
        </p:txBody>
      </p:sp>
      <p:sp>
        <p:nvSpPr>
          <p:cNvPr id="89" name="Corpo livello uno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5600" cy="838554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4572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9144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13716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18288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r>
              <a:t>Argomenti del programma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Sottotitolo programm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7115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Sottotitolo programma</a:t>
            </a:r>
          </a:p>
        </p:txBody>
      </p:sp>
      <p:sp>
        <p:nvSpPr>
          <p:cNvPr id="91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"/>
          <p:cNvSpPr txBox="1">
            <a:spLocks noGrp="1"/>
          </p:cNvSpPr>
          <p:nvPr>
            <p:ph type="title" hasCustomPrompt="1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Titolo</a:t>
            </a:r>
          </a:p>
        </p:txBody>
      </p:sp>
      <p:sp>
        <p:nvSpPr>
          <p:cNvPr id="3" name="Corpo livello uno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Testo elenco puntato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997689" y="12700000"/>
            <a:ext cx="388621" cy="42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lnSpc>
                <a:spcPct val="100000"/>
              </a:lnSpc>
              <a:defRPr sz="2000">
                <a:solidFill>
                  <a:srgbClr val="5E5E5E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5461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10922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16383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21844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27305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32766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38227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43688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49149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5.png"/><Relationship Id="rId7" Type="http://schemas.openxmlformats.org/officeDocument/2006/relationships/image" Target="../media/image3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9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9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andidato: Alessandro Busatto…"/>
          <p:cNvSpPr txBox="1">
            <a:spLocks noGrp="1"/>
          </p:cNvSpPr>
          <p:nvPr>
            <p:ph type="body" idx="21"/>
          </p:nvPr>
        </p:nvSpPr>
        <p:spPr>
          <a:xfrm>
            <a:off x="1363578" y="9688552"/>
            <a:ext cx="4683023" cy="225059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algn="l"/>
            <a:r>
              <a:t>Candidato:</a:t>
            </a:r>
            <a:br/>
            <a:r>
              <a:t>Alessandro Busatto</a:t>
            </a:r>
          </a:p>
          <a:p>
            <a:pPr algn="l"/>
            <a:r>
              <a:t>VR432075</a:t>
            </a:r>
          </a:p>
        </p:txBody>
      </p:sp>
      <p:sp>
        <p:nvSpPr>
          <p:cNvPr id="152" name="Verifica Automatica e Formale di Protocolli di Sicurezza descritti attraverso Modelli UML"/>
          <p:cNvSpPr txBox="1">
            <a:spLocks noGrp="1"/>
          </p:cNvSpPr>
          <p:nvPr>
            <p:ph type="ctrTitle"/>
          </p:nvPr>
        </p:nvSpPr>
        <p:spPr>
          <a:xfrm>
            <a:off x="1219200" y="3144604"/>
            <a:ext cx="21754592" cy="4665896"/>
          </a:xfrm>
          <a:prstGeom prst="rect">
            <a:avLst/>
          </a:prstGeom>
        </p:spPr>
        <p:txBody>
          <a:bodyPr/>
          <a:lstStyle>
            <a:lvl1pPr defTabSz="1731263">
              <a:defRPr sz="9088" spc="-90"/>
            </a:lvl1pPr>
          </a:lstStyle>
          <a:p>
            <a:r>
              <a:t>Verifica Automatica e Formale di Protocolli di Sicurezza descritti attraverso Modelli UML </a:t>
            </a:r>
            <a:endParaRPr sz="851" spc="-8"/>
          </a:p>
        </p:txBody>
      </p:sp>
      <p:sp>
        <p:nvSpPr>
          <p:cNvPr id="153" name="Università degli studi di Verona…"/>
          <p:cNvSpPr txBox="1">
            <a:spLocks noGrp="1"/>
          </p:cNvSpPr>
          <p:nvPr>
            <p:ph type="subTitle" sz="quarter" idx="1"/>
          </p:nvPr>
        </p:nvSpPr>
        <p:spPr>
          <a:xfrm>
            <a:off x="872690" y="456571"/>
            <a:ext cx="21945601" cy="2250593"/>
          </a:xfrm>
          <a:prstGeom prst="rect">
            <a:avLst/>
          </a:prstGeom>
        </p:spPr>
        <p:txBody>
          <a:bodyPr/>
          <a:lstStyle/>
          <a:p>
            <a:pPr algn="l">
              <a:defRPr sz="3000" spc="-29">
                <a:latin typeface="Graphik-Medium"/>
                <a:ea typeface="Graphik-Medium"/>
                <a:cs typeface="Graphik-Medium"/>
                <a:sym typeface="Graphik Medium"/>
              </a:defRPr>
            </a:pPr>
            <a:r>
              <a:t>Università degli studi di Verona</a:t>
            </a:r>
          </a:p>
          <a:p>
            <a:pPr algn="l">
              <a:defRPr sz="3000" spc="-29">
                <a:latin typeface="Graphik-Medium"/>
                <a:ea typeface="Graphik-Medium"/>
                <a:cs typeface="Graphik-Medium"/>
                <a:sym typeface="Graphik Medium"/>
              </a:defRPr>
            </a:pPr>
            <a:r>
              <a:t>Dipartimento di informatica - Corso di Laurea Magistrale in Ingegneria e Scienze Informatiche</a:t>
            </a:r>
          </a:p>
        </p:txBody>
      </p:sp>
      <p:sp>
        <p:nvSpPr>
          <p:cNvPr id="154" name="Relatore: Prof.ssa Mila Dalla Preda…"/>
          <p:cNvSpPr txBox="1"/>
          <p:nvPr/>
        </p:nvSpPr>
        <p:spPr>
          <a:xfrm>
            <a:off x="17834275" y="9688552"/>
            <a:ext cx="4683022" cy="2250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825500">
              <a:lnSpc>
                <a:spcPct val="100000"/>
              </a:lnSpc>
              <a:defRPr sz="3000" spc="-29">
                <a:latin typeface="Graphik-Medium"/>
                <a:ea typeface="Graphik-Medium"/>
                <a:cs typeface="Graphik-Medium"/>
                <a:sym typeface="Graphik Medium"/>
              </a:defRPr>
            </a:pPr>
            <a:r>
              <a:t>Relatore:</a:t>
            </a:r>
            <a:br/>
            <a:r>
              <a:t>Prof.ssa Mila Dalla Preda</a:t>
            </a:r>
          </a:p>
          <a:p>
            <a:pPr algn="l" defTabSz="825500">
              <a:lnSpc>
                <a:spcPct val="100000"/>
              </a:lnSpc>
              <a:defRPr sz="3000" spc="-29">
                <a:latin typeface="Graphik-Medium"/>
                <a:ea typeface="Graphik-Medium"/>
                <a:cs typeface="Graphik-Medium"/>
                <a:sym typeface="Graphik Medium"/>
              </a:defRPr>
            </a:pPr>
            <a:r>
              <a:t>Correlatore:</a:t>
            </a:r>
            <a:br/>
            <a:r>
              <a:t>Marco Rocchetto</a:t>
            </a:r>
          </a:p>
        </p:txBody>
      </p:sp>
      <p:sp>
        <p:nvSpPr>
          <p:cNvPr id="155" name="Numero diapositiva"/>
          <p:cNvSpPr txBox="1">
            <a:spLocks noGrp="1"/>
          </p:cNvSpPr>
          <p:nvPr>
            <p:ph type="sldNum" sz="quarter" idx="4294967295"/>
          </p:nvPr>
        </p:nvSpPr>
        <p:spPr>
          <a:xfrm>
            <a:off x="12087986" y="12700000"/>
            <a:ext cx="215647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ool di conversione"/>
          <p:cNvSpPr txBox="1">
            <a:spLocks noGrp="1"/>
          </p:cNvSpPr>
          <p:nvPr>
            <p:ph type="title"/>
          </p:nvPr>
        </p:nvSpPr>
        <p:spPr>
          <a:xfrm>
            <a:off x="-5855369" y="760710"/>
            <a:ext cx="21945601" cy="1727201"/>
          </a:xfrm>
          <a:prstGeom prst="rect">
            <a:avLst/>
          </a:prstGeom>
        </p:spPr>
        <p:txBody>
          <a:bodyPr/>
          <a:lstStyle>
            <a:lvl1pPr>
              <a:defRPr sz="7000" spc="-70"/>
            </a:lvl1pPr>
          </a:lstStyle>
          <a:p>
            <a:r>
              <a:t>Tool di conversione</a:t>
            </a:r>
          </a:p>
        </p:txBody>
      </p:sp>
      <p:sp>
        <p:nvSpPr>
          <p:cNvPr id="298" name="Parte2"/>
          <p:cNvSpPr txBox="1">
            <a:spLocks noGrp="1"/>
          </p:cNvSpPr>
          <p:nvPr>
            <p:ph type="body" idx="21"/>
          </p:nvPr>
        </p:nvSpPr>
        <p:spPr>
          <a:xfrm>
            <a:off x="9341231" y="1208004"/>
            <a:ext cx="2746565" cy="8326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Parte2</a:t>
            </a:r>
          </a:p>
        </p:txBody>
      </p:sp>
      <p:sp>
        <p:nvSpPr>
          <p:cNvPr id="299" name="Esempio di output:"/>
          <p:cNvSpPr txBox="1"/>
          <p:nvPr/>
        </p:nvSpPr>
        <p:spPr>
          <a:xfrm>
            <a:off x="1943190" y="2652813"/>
            <a:ext cx="2951379" cy="55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t>Esempio di output:</a:t>
            </a:r>
          </a:p>
        </p:txBody>
      </p:sp>
      <p:pic>
        <p:nvPicPr>
          <p:cNvPr id="300" name="Schermata 2021-03-01 alle 12.01.12.png" descr="Schermata 2021-03-01 alle 12.01.1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7040" y="860866"/>
            <a:ext cx="9259447" cy="1069567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Schermata 2021-03-02 alle 10.50.14.png" descr="Schermata 2021-03-02 alle 10.50.1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377" y="3373469"/>
            <a:ext cx="9678583" cy="5670467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Numero diapositiva"/>
          <p:cNvSpPr txBox="1">
            <a:spLocks noGrp="1"/>
          </p:cNvSpPr>
          <p:nvPr>
            <p:ph type="sldNum" sz="quarter" idx="4294967295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303" name="5-512.png" descr="5-51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8257" y="10809675"/>
            <a:ext cx="1004030" cy="1004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838582.png" descr="83858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4019" y="10880779"/>
            <a:ext cx="861821" cy="86182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Approval-2-512.png" descr="Approval-2-51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4705" y="10683737"/>
            <a:ext cx="1255904" cy="1255904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Freccia"/>
          <p:cNvSpPr/>
          <p:nvPr/>
        </p:nvSpPr>
        <p:spPr>
          <a:xfrm>
            <a:off x="3214005" y="11006555"/>
            <a:ext cx="846087" cy="610269"/>
          </a:xfrm>
          <a:prstGeom prst="rightArrow">
            <a:avLst>
              <a:gd name="adj1" fmla="val 20000"/>
              <a:gd name="adj2" fmla="val 41108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307" name="Freccia"/>
          <p:cNvSpPr/>
          <p:nvPr/>
        </p:nvSpPr>
        <p:spPr>
          <a:xfrm>
            <a:off x="5434595" y="11006555"/>
            <a:ext cx="846087" cy="610269"/>
          </a:xfrm>
          <a:prstGeom prst="rightArrow">
            <a:avLst>
              <a:gd name="adj1" fmla="val 20000"/>
              <a:gd name="adj2" fmla="val 41108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308" name="Quadrato"/>
          <p:cNvSpPr/>
          <p:nvPr/>
        </p:nvSpPr>
        <p:spPr>
          <a:xfrm>
            <a:off x="4105271" y="10676689"/>
            <a:ext cx="1270001" cy="1270001"/>
          </a:xfrm>
          <a:prstGeom prst="rect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309" name="Tool di conversione"/>
          <p:cNvSpPr txBox="1"/>
          <p:nvPr/>
        </p:nvSpPr>
        <p:spPr>
          <a:xfrm>
            <a:off x="3459603" y="10083064"/>
            <a:ext cx="2561337" cy="480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1">
                    <a:satOff val="2969"/>
                    <a:lumOff val="-11469"/>
                  </a:schemeClr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t>Tool di conversione</a:t>
            </a:r>
          </a:p>
        </p:txBody>
      </p:sp>
      <p:sp>
        <p:nvSpPr>
          <p:cNvPr id="310" name="Rettangolo"/>
          <p:cNvSpPr/>
          <p:nvPr/>
        </p:nvSpPr>
        <p:spPr>
          <a:xfrm>
            <a:off x="1805846" y="6752674"/>
            <a:ext cx="4349542" cy="512893"/>
          </a:xfrm>
          <a:prstGeom prst="rect">
            <a:avLst/>
          </a:prstGeom>
          <a:ln w="50800">
            <a:solidFill>
              <a:schemeClr val="accent4">
                <a:hueOff val="-904334"/>
                <a:lumOff val="295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Needham-Schroeder Symmetric Key"/>
          <p:cNvSpPr txBox="1">
            <a:spLocks noGrp="1"/>
          </p:cNvSpPr>
          <p:nvPr>
            <p:ph type="title"/>
          </p:nvPr>
        </p:nvSpPr>
        <p:spPr>
          <a:xfrm>
            <a:off x="1219200" y="372323"/>
            <a:ext cx="21945600" cy="1727201"/>
          </a:xfrm>
          <a:prstGeom prst="rect">
            <a:avLst/>
          </a:prstGeom>
        </p:spPr>
        <p:txBody>
          <a:bodyPr/>
          <a:lstStyle>
            <a:lvl1pPr>
              <a:defRPr sz="7000" spc="-70"/>
            </a:lvl1pPr>
          </a:lstStyle>
          <a:p>
            <a:r>
              <a:t>Needham-Schroeder Symmetric Key</a:t>
            </a:r>
          </a:p>
        </p:txBody>
      </p:sp>
      <p:pic>
        <p:nvPicPr>
          <p:cNvPr id="315" name="Schermata 2021-03-02 alle 09.33.48.png" descr="Schermata 2021-03-02 alle 09.33.4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5297" y="1775717"/>
            <a:ext cx="5905501" cy="2019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Schermata 2021-03-02 alle 09.36.37.png" descr="Schermata 2021-03-02 alle 09.36.3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036" y="4867375"/>
            <a:ext cx="10427708" cy="7490326"/>
          </a:xfrm>
          <a:prstGeom prst="rect">
            <a:avLst/>
          </a:prstGeom>
          <a:ln w="50800">
            <a:solidFill>
              <a:schemeClr val="accent1">
                <a:satOff val="2969"/>
                <a:lumOff val="-11469"/>
              </a:schemeClr>
            </a:solidFill>
            <a:miter lim="400000"/>
          </a:ln>
        </p:spPr>
      </p:pic>
      <p:sp>
        <p:nvSpPr>
          <p:cNvPr id="317" name="Numero diapositiva"/>
          <p:cNvSpPr txBox="1">
            <a:spLocks noGrp="1"/>
          </p:cNvSpPr>
          <p:nvPr>
            <p:ph type="sldNum" sz="quarter" idx="4294967295"/>
          </p:nvPr>
        </p:nvSpPr>
        <p:spPr>
          <a:xfrm>
            <a:off x="12037313" y="12700000"/>
            <a:ext cx="316993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318" name="Schermata 2021-03-02 alle 09.40.45.png" descr="Schermata 2021-03-02 alle 09.40.4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84806" y="3935222"/>
            <a:ext cx="11812854" cy="8543548"/>
          </a:xfrm>
          <a:prstGeom prst="rect">
            <a:avLst/>
          </a:prstGeom>
          <a:ln w="50800">
            <a:solidFill>
              <a:schemeClr val="accent3"/>
            </a:solidFill>
            <a:miter lim="400000"/>
          </a:ln>
        </p:spPr>
      </p:pic>
      <p:sp>
        <p:nvSpPr>
          <p:cNvPr id="319" name="Linea"/>
          <p:cNvSpPr/>
          <p:nvPr/>
        </p:nvSpPr>
        <p:spPr>
          <a:xfrm>
            <a:off x="8034749" y="2123238"/>
            <a:ext cx="764496" cy="1"/>
          </a:xfrm>
          <a:prstGeom prst="line">
            <a:avLst/>
          </a:prstGeom>
          <a:ln w="50800">
            <a:solidFill>
              <a:schemeClr val="accent1">
                <a:satOff val="2969"/>
                <a:lumOff val="-11469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0" name="Linea"/>
          <p:cNvSpPr/>
          <p:nvPr/>
        </p:nvSpPr>
        <p:spPr>
          <a:xfrm flipV="1">
            <a:off x="8063374" y="2117169"/>
            <a:ext cx="1" cy="2768805"/>
          </a:xfrm>
          <a:prstGeom prst="line">
            <a:avLst/>
          </a:prstGeom>
          <a:ln w="50800">
            <a:solidFill>
              <a:schemeClr val="accent1">
                <a:satOff val="2969"/>
                <a:lumOff val="-1146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1" name="Linea"/>
          <p:cNvSpPr/>
          <p:nvPr/>
        </p:nvSpPr>
        <p:spPr>
          <a:xfrm flipH="1">
            <a:off x="12624829" y="3505657"/>
            <a:ext cx="2133797" cy="22607"/>
          </a:xfrm>
          <a:prstGeom prst="line">
            <a:avLst/>
          </a:prstGeom>
          <a:ln w="508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2" name="Linea"/>
          <p:cNvSpPr/>
          <p:nvPr/>
        </p:nvSpPr>
        <p:spPr>
          <a:xfrm flipV="1">
            <a:off x="14758405" y="3486841"/>
            <a:ext cx="1" cy="429261"/>
          </a:xfrm>
          <a:prstGeom prst="line">
            <a:avLst/>
          </a:prstGeom>
          <a:ln w="50800">
            <a:solidFill>
              <a:schemeClr val="accent3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3" name="Rettangolo"/>
          <p:cNvSpPr/>
          <p:nvPr/>
        </p:nvSpPr>
        <p:spPr>
          <a:xfrm>
            <a:off x="3106143" y="7142026"/>
            <a:ext cx="2066503" cy="1462932"/>
          </a:xfrm>
          <a:prstGeom prst="rect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324" name="Rettangolo"/>
          <p:cNvSpPr/>
          <p:nvPr/>
        </p:nvSpPr>
        <p:spPr>
          <a:xfrm>
            <a:off x="14076187" y="6678054"/>
            <a:ext cx="3385942" cy="1462933"/>
          </a:xfrm>
          <a:prstGeom prst="rect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325" name="Rettangolo"/>
          <p:cNvSpPr/>
          <p:nvPr/>
        </p:nvSpPr>
        <p:spPr>
          <a:xfrm>
            <a:off x="18365682" y="4235612"/>
            <a:ext cx="3385942" cy="1462933"/>
          </a:xfrm>
          <a:prstGeom prst="rect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Numero diapositiva"/>
          <p:cNvSpPr txBox="1">
            <a:spLocks noGrp="1"/>
          </p:cNvSpPr>
          <p:nvPr>
            <p:ph type="sldNum" sz="quarter" idx="4294967295"/>
          </p:nvPr>
        </p:nvSpPr>
        <p:spPr>
          <a:xfrm>
            <a:off x="12017628" y="12700000"/>
            <a:ext cx="356363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330" name="Schermata 2021-03-02 alle 09.48.40.png" descr="Schermata 2021-03-02 alle 09.48.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0068" y="5996825"/>
            <a:ext cx="6562304" cy="92783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Schermata 2021-03-02 alle 09.47.09.png" descr="Schermata 2021-03-02 alle 09.47.0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0721" y="4241885"/>
            <a:ext cx="9997254" cy="746824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Freccia"/>
          <p:cNvSpPr/>
          <p:nvPr/>
        </p:nvSpPr>
        <p:spPr>
          <a:xfrm>
            <a:off x="11721368" y="4649365"/>
            <a:ext cx="1271040" cy="1068563"/>
          </a:xfrm>
          <a:prstGeom prst="rightArrow">
            <a:avLst>
              <a:gd name="adj1" fmla="val 24432"/>
              <a:gd name="adj2" fmla="val 48635"/>
            </a:avLst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333" name="Estratto .xmi"/>
          <p:cNvSpPr txBox="1"/>
          <p:nvPr/>
        </p:nvSpPr>
        <p:spPr>
          <a:xfrm>
            <a:off x="1202329" y="2689959"/>
            <a:ext cx="2061059" cy="55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t>Estratto .xmi</a:t>
            </a:r>
          </a:p>
        </p:txBody>
      </p:sp>
      <p:sp>
        <p:nvSpPr>
          <p:cNvPr id="334" name="Dizionario degli oggetti"/>
          <p:cNvSpPr txBox="1"/>
          <p:nvPr/>
        </p:nvSpPr>
        <p:spPr>
          <a:xfrm>
            <a:off x="13819680" y="3582639"/>
            <a:ext cx="3630778" cy="55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t>Dizionario degli oggetti</a:t>
            </a:r>
          </a:p>
        </p:txBody>
      </p:sp>
      <p:sp>
        <p:nvSpPr>
          <p:cNvPr id="335" name="Dizionario delle InformationFlow"/>
          <p:cNvSpPr txBox="1"/>
          <p:nvPr/>
        </p:nvSpPr>
        <p:spPr>
          <a:xfrm>
            <a:off x="13767311" y="5290649"/>
            <a:ext cx="5121555" cy="55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t>Dizionario delle InformationFlow</a:t>
            </a:r>
          </a:p>
        </p:txBody>
      </p:sp>
      <p:pic>
        <p:nvPicPr>
          <p:cNvPr id="336" name="Schermata 2021-03-02 alle 09.45.02.png" descr="Schermata 2021-03-02 alle 09.45.0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413" y="3533273"/>
            <a:ext cx="10421957" cy="1851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Schermata 2021-03-02 alle 09.57.48.png" descr="Schermata 2021-03-02 alle 09.57.4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590" y="5523235"/>
            <a:ext cx="9885875" cy="13318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Schermata 2021-03-02 alle 10.04.02.png" descr="Schermata 2021-03-02 alle 10.04.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42" y="2617849"/>
            <a:ext cx="6915668" cy="66552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Schermata 2021-03-02 alle 10.04.13.png" descr="Schermata 2021-03-02 alle 10.04.1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8435" y="2503771"/>
            <a:ext cx="7810501" cy="6883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Schermata 2021-03-02 alle 10.04.27.png" descr="Schermata 2021-03-02 alle 10.04.2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8435" y="9306827"/>
            <a:ext cx="78105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Schermata 2021-03-02 alle 10.04.38.png" descr="Schermata 2021-03-02 alle 10.04.3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01360" y="2373429"/>
            <a:ext cx="8107080" cy="8014804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Verifica con VerifPal"/>
          <p:cNvSpPr txBox="1"/>
          <p:nvPr/>
        </p:nvSpPr>
        <p:spPr>
          <a:xfrm>
            <a:off x="708413" y="1042404"/>
            <a:ext cx="5646421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t>Verifica con VerifPal</a:t>
            </a:r>
          </a:p>
        </p:txBody>
      </p:sp>
      <p:sp>
        <p:nvSpPr>
          <p:cNvPr id="344" name="Risultati:…"/>
          <p:cNvSpPr txBox="1"/>
          <p:nvPr/>
        </p:nvSpPr>
        <p:spPr>
          <a:xfrm>
            <a:off x="4259702" y="11011635"/>
            <a:ext cx="11829966" cy="2319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50000"/>
              </a:lnSpc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Risultati:</a:t>
            </a:r>
          </a:p>
          <a:p>
            <a:pPr algn="l">
              <a:lnSpc>
                <a:spcPct val="50000"/>
              </a:lnSpc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pPr>
            <a:endParaRPr/>
          </a:p>
          <a:p>
            <a:pPr algn="l" defTabSz="457200">
              <a:lnSpc>
                <a:spcPct val="50000"/>
              </a:lnSpc>
              <a:spcBef>
                <a:spcPts val="1200"/>
              </a:spcBef>
            </a:pPr>
            <a:r>
              <a:t>confidentiality? k_ir ➞ </a:t>
            </a:r>
            <a:r>
              <a:rPr>
                <a:solidFill>
                  <a:schemeClr val="accent5"/>
                </a:solidFill>
                <a:latin typeface="Canela Text Bold"/>
                <a:ea typeface="Canela Text Bold"/>
                <a:cs typeface="Canela Text Bold"/>
                <a:sym typeface="Canela Text Bold"/>
              </a:rPr>
              <a:t>violata dall’Attaccante</a:t>
            </a:r>
            <a:r>
              <a:t>. </a:t>
            </a:r>
          </a:p>
          <a:p>
            <a:pPr algn="l" defTabSz="457200">
              <a:lnSpc>
                <a:spcPct val="50000"/>
              </a:lnSpc>
              <a:spcBef>
                <a:spcPts val="1200"/>
              </a:spcBef>
            </a:pPr>
            <a:r>
              <a:t>confidentiality? n_r_minus_one ➞ </a:t>
            </a:r>
            <a:r>
              <a:rPr>
                <a:solidFill>
                  <a:schemeClr val="accent5"/>
                </a:solidFill>
                <a:latin typeface="Canela Text Bold"/>
                <a:ea typeface="Canela Text Bold"/>
                <a:cs typeface="Canela Text Bold"/>
                <a:sym typeface="Canela Text Bold"/>
              </a:rPr>
              <a:t>violata dall’Attaccante</a:t>
            </a:r>
            <a:r>
              <a:t>. </a:t>
            </a:r>
          </a:p>
          <a:p>
            <a:pPr algn="l" defTabSz="457200">
              <a:lnSpc>
                <a:spcPct val="50000"/>
              </a:lnSpc>
              <a:spcBef>
                <a:spcPts val="1200"/>
              </a:spcBef>
            </a:pPr>
            <a:r>
              <a:t>authentication? −&gt; : e_n_r_minus_one ➞ </a:t>
            </a:r>
            <a:r>
              <a:rPr>
                <a:solidFill>
                  <a:schemeClr val="accent5"/>
                </a:solidFill>
                <a:latin typeface="Canela Text Bold"/>
                <a:ea typeface="Canela Text Bold"/>
                <a:cs typeface="Canela Text Bold"/>
                <a:sym typeface="Canela Text Bold"/>
              </a:rPr>
              <a:t>inviato dall’Attaccante e non da Initiator</a:t>
            </a:r>
            <a:r>
              <a:t>. </a:t>
            </a:r>
          </a:p>
          <a:p>
            <a:pPr algn="l" defTabSz="457200">
              <a:lnSpc>
                <a:spcPct val="50000"/>
              </a:lnSpc>
              <a:spcBef>
                <a:spcPts val="1200"/>
              </a:spcBef>
            </a:pPr>
            <a:r>
              <a:t> </a:t>
            </a:r>
            <a:endParaRPr sz="1200"/>
          </a:p>
        </p:txBody>
      </p:sp>
      <p:sp>
        <p:nvSpPr>
          <p:cNvPr id="345" name="Rettangolo"/>
          <p:cNvSpPr/>
          <p:nvPr/>
        </p:nvSpPr>
        <p:spPr>
          <a:xfrm>
            <a:off x="560045" y="3200066"/>
            <a:ext cx="5943158" cy="5490811"/>
          </a:xfrm>
          <a:prstGeom prst="rect">
            <a:avLst/>
          </a:prstGeom>
          <a:ln w="50800">
            <a:solidFill>
              <a:schemeClr val="accent3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346" name="Rettangolo"/>
          <p:cNvSpPr/>
          <p:nvPr/>
        </p:nvSpPr>
        <p:spPr>
          <a:xfrm>
            <a:off x="7493834" y="4490452"/>
            <a:ext cx="4874679" cy="618491"/>
          </a:xfrm>
          <a:prstGeom prst="rect">
            <a:avLst/>
          </a:prstGeom>
          <a:ln w="50800">
            <a:solidFill>
              <a:schemeClr val="accent4">
                <a:hueOff val="-904334"/>
                <a:lumOff val="295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347" name="Rettangolo"/>
          <p:cNvSpPr/>
          <p:nvPr/>
        </p:nvSpPr>
        <p:spPr>
          <a:xfrm>
            <a:off x="566736" y="8746690"/>
            <a:ext cx="6718061" cy="441789"/>
          </a:xfrm>
          <a:prstGeom prst="rect">
            <a:avLst/>
          </a:prstGeom>
          <a:ln w="50800">
            <a:solidFill>
              <a:schemeClr val="accent4">
                <a:hueOff val="-904334"/>
                <a:lumOff val="295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348" name="Rettangolo"/>
          <p:cNvSpPr/>
          <p:nvPr/>
        </p:nvSpPr>
        <p:spPr>
          <a:xfrm>
            <a:off x="7493834" y="7753416"/>
            <a:ext cx="6718061" cy="618491"/>
          </a:xfrm>
          <a:prstGeom prst="rect">
            <a:avLst/>
          </a:prstGeom>
          <a:ln w="50800">
            <a:solidFill>
              <a:schemeClr val="accent4">
                <a:hueOff val="-904334"/>
                <a:lumOff val="295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349" name="Rettangolo"/>
          <p:cNvSpPr/>
          <p:nvPr/>
        </p:nvSpPr>
        <p:spPr>
          <a:xfrm>
            <a:off x="15326760" y="2273475"/>
            <a:ext cx="4521531" cy="618491"/>
          </a:xfrm>
          <a:prstGeom prst="rect">
            <a:avLst/>
          </a:prstGeom>
          <a:ln w="50800">
            <a:solidFill>
              <a:schemeClr val="accent4">
                <a:hueOff val="-904334"/>
                <a:lumOff val="295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350" name="Rettangolo"/>
          <p:cNvSpPr/>
          <p:nvPr/>
        </p:nvSpPr>
        <p:spPr>
          <a:xfrm>
            <a:off x="15326760" y="5139673"/>
            <a:ext cx="6078972" cy="441789"/>
          </a:xfrm>
          <a:prstGeom prst="rect">
            <a:avLst/>
          </a:prstGeom>
          <a:ln w="50800">
            <a:solidFill>
              <a:schemeClr val="accent4">
                <a:hueOff val="-904334"/>
                <a:lumOff val="295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351" name="Rettangolo"/>
          <p:cNvSpPr/>
          <p:nvPr/>
        </p:nvSpPr>
        <p:spPr>
          <a:xfrm>
            <a:off x="15224140" y="8533062"/>
            <a:ext cx="7269914" cy="1885698"/>
          </a:xfrm>
          <a:prstGeom prst="rect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352" name="Numero diapositiva"/>
          <p:cNvSpPr txBox="1">
            <a:spLocks noGrp="1"/>
          </p:cNvSpPr>
          <p:nvPr>
            <p:ph type="sldNum" sz="quarter" idx="4294967295"/>
          </p:nvPr>
        </p:nvSpPr>
        <p:spPr>
          <a:xfrm>
            <a:off x="12011278" y="12700000"/>
            <a:ext cx="369063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353" name="Rettangolo"/>
          <p:cNvSpPr/>
          <p:nvPr/>
        </p:nvSpPr>
        <p:spPr>
          <a:xfrm>
            <a:off x="7500185" y="2123572"/>
            <a:ext cx="7704726" cy="2288804"/>
          </a:xfrm>
          <a:prstGeom prst="rect">
            <a:avLst/>
          </a:prstGeom>
          <a:solidFill>
            <a:srgbClr val="FFFFFF">
              <a:alpha val="4782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354" name="Rettangolo"/>
          <p:cNvSpPr/>
          <p:nvPr/>
        </p:nvSpPr>
        <p:spPr>
          <a:xfrm>
            <a:off x="7500185" y="5236429"/>
            <a:ext cx="7704726" cy="2478931"/>
          </a:xfrm>
          <a:prstGeom prst="rect">
            <a:avLst/>
          </a:prstGeom>
          <a:solidFill>
            <a:srgbClr val="FFFFFF">
              <a:alpha val="4782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355" name="Rettangolo"/>
          <p:cNvSpPr/>
          <p:nvPr/>
        </p:nvSpPr>
        <p:spPr>
          <a:xfrm>
            <a:off x="7500185" y="8449004"/>
            <a:ext cx="7257214" cy="1959775"/>
          </a:xfrm>
          <a:prstGeom prst="rect">
            <a:avLst/>
          </a:prstGeom>
          <a:solidFill>
            <a:srgbClr val="FFFFFF">
              <a:alpha val="4782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356" name="Rettangolo"/>
          <p:cNvSpPr/>
          <p:nvPr/>
        </p:nvSpPr>
        <p:spPr>
          <a:xfrm>
            <a:off x="15352273" y="5699179"/>
            <a:ext cx="8232817" cy="1515922"/>
          </a:xfrm>
          <a:prstGeom prst="rect">
            <a:avLst/>
          </a:prstGeom>
          <a:solidFill>
            <a:srgbClr val="FFFFFF">
              <a:alpha val="4782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357" name="Rettangolo"/>
          <p:cNvSpPr/>
          <p:nvPr/>
        </p:nvSpPr>
        <p:spPr>
          <a:xfrm>
            <a:off x="15352273" y="3006695"/>
            <a:ext cx="8232817" cy="2018250"/>
          </a:xfrm>
          <a:prstGeom prst="rect">
            <a:avLst/>
          </a:prstGeom>
          <a:solidFill>
            <a:srgbClr val="FFFFFF">
              <a:alpha val="4782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358" name="Rettangolo"/>
          <p:cNvSpPr/>
          <p:nvPr/>
        </p:nvSpPr>
        <p:spPr>
          <a:xfrm>
            <a:off x="15202527" y="7385356"/>
            <a:ext cx="3513767" cy="983801"/>
          </a:xfrm>
          <a:prstGeom prst="rect">
            <a:avLst/>
          </a:prstGeom>
          <a:ln w="50800">
            <a:solidFill>
              <a:schemeClr val="accent1">
                <a:satOff val="2969"/>
                <a:lumOff val="-1146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359" name="Inizializzazione principal"/>
          <p:cNvSpPr txBox="1"/>
          <p:nvPr/>
        </p:nvSpPr>
        <p:spPr>
          <a:xfrm>
            <a:off x="3456915" y="2622478"/>
            <a:ext cx="3853282" cy="55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945267"/>
                    <a:satOff val="49643"/>
                    <a:lumOff val="-19255"/>
                  </a:schemeClr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t>Inizializzazione principal</a:t>
            </a:r>
          </a:p>
        </p:txBody>
      </p:sp>
      <p:sp>
        <p:nvSpPr>
          <p:cNvPr id="360" name="Leaks della chiave sul server"/>
          <p:cNvSpPr txBox="1"/>
          <p:nvPr/>
        </p:nvSpPr>
        <p:spPr>
          <a:xfrm>
            <a:off x="18795103" y="7599380"/>
            <a:ext cx="4270249" cy="55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24499"/>
                  </a:schemeClr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t>Leaks della chiave sul server</a:t>
            </a:r>
          </a:p>
        </p:txBody>
      </p:sp>
      <p:sp>
        <p:nvSpPr>
          <p:cNvPr id="361" name="Invio di messaggi"/>
          <p:cNvSpPr txBox="1"/>
          <p:nvPr/>
        </p:nvSpPr>
        <p:spPr>
          <a:xfrm>
            <a:off x="541973" y="9198034"/>
            <a:ext cx="2683461" cy="55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904334"/>
                    <a:lumOff val="2953"/>
                  </a:schemeClr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t>Invio di messaggi</a:t>
            </a:r>
          </a:p>
        </p:txBody>
      </p:sp>
      <p:sp>
        <p:nvSpPr>
          <p:cNvPr id="362" name="Proprietà da verificare"/>
          <p:cNvSpPr txBox="1"/>
          <p:nvPr/>
        </p:nvSpPr>
        <p:spPr>
          <a:xfrm>
            <a:off x="15228604" y="10517689"/>
            <a:ext cx="3461615" cy="55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t>Proprietà da verificare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onclusioni"/>
          <p:cNvSpPr txBox="1">
            <a:spLocks noGrp="1"/>
          </p:cNvSpPr>
          <p:nvPr>
            <p:ph type="title" idx="4294967295"/>
          </p:nvPr>
        </p:nvSpPr>
        <p:spPr>
          <a:xfrm>
            <a:off x="2381796" y="725389"/>
            <a:ext cx="6298070" cy="1562101"/>
          </a:xfrm>
          <a:prstGeom prst="rect">
            <a:avLst/>
          </a:prstGeom>
        </p:spPr>
        <p:txBody>
          <a:bodyPr/>
          <a:lstStyle>
            <a:lvl1pPr algn="l">
              <a:defRPr sz="7000" spc="-70"/>
            </a:lvl1pPr>
          </a:lstStyle>
          <a:p>
            <a:r>
              <a:t>Conclusioni</a:t>
            </a:r>
          </a:p>
        </p:txBody>
      </p:sp>
      <p:sp>
        <p:nvSpPr>
          <p:cNvPr id="367" name="È importante avere garanzie di sicurezza sui protocolli prima di utilizzarli in applicazioni commerciali…"/>
          <p:cNvSpPr txBox="1"/>
          <p:nvPr/>
        </p:nvSpPr>
        <p:spPr>
          <a:xfrm>
            <a:off x="2615615" y="2741130"/>
            <a:ext cx="19152771" cy="3661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97872" indent="-297872" algn="l">
              <a:buSzPct val="150000"/>
              <a:buChar char="•"/>
              <a:defRPr sz="3400"/>
            </a:pPr>
            <a:r>
              <a:t>È importante avere garanzie di sicurezza sui protocolli prima di utilizzarli in applicazioni commerciali </a:t>
            </a:r>
          </a:p>
          <a:p>
            <a:pPr marL="297872" indent="-297872" algn="l">
              <a:buSzPct val="150000"/>
              <a:buChar char="•"/>
              <a:defRPr sz="3400"/>
            </a:pPr>
            <a:r>
              <a:t>I verificatori automatici basati sul modello simbolico sono attualmente la scelta migliore per verificare la correttezza dei protocolli</a:t>
            </a:r>
          </a:p>
          <a:p>
            <a:pPr marL="297872" indent="-297872" algn="l">
              <a:buSzPct val="150000"/>
              <a:buChar char="•"/>
              <a:defRPr sz="3400"/>
            </a:pPr>
            <a:r>
              <a:t>Utilizzando la Toolchain proposta si riesce ad avvicinare l’ingegneria dei sistemi alla verifica dei protocolli</a:t>
            </a:r>
          </a:p>
        </p:txBody>
      </p:sp>
      <p:sp>
        <p:nvSpPr>
          <p:cNvPr id="368" name="Obiettivi futuri"/>
          <p:cNvSpPr txBox="1"/>
          <p:nvPr/>
        </p:nvSpPr>
        <p:spPr>
          <a:xfrm>
            <a:off x="2381796" y="7114812"/>
            <a:ext cx="6298070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lnSpc>
                <a:spcPct val="80000"/>
              </a:lnSpc>
              <a:defRPr sz="7000" spc="-70"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r>
              <a:t>Obiettivi futuri</a:t>
            </a:r>
          </a:p>
        </p:txBody>
      </p:sp>
      <p:sp>
        <p:nvSpPr>
          <p:cNvPr id="369" name="Utilizzare i software open source Modelio e VerifPal insieme al tool di conversione presentato, per creare un unico software open source in grado di consentire ai progettisti di modellare i protocolli tramite diagrammi UML ed avere immediatamente garanzi"/>
          <p:cNvSpPr txBox="1"/>
          <p:nvPr/>
        </p:nvSpPr>
        <p:spPr>
          <a:xfrm>
            <a:off x="2418490" y="9068285"/>
            <a:ext cx="19022107" cy="2688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ct val="100000"/>
              </a:lnSpc>
              <a:spcBef>
                <a:spcPts val="1200"/>
              </a:spcBef>
              <a:defRPr sz="3400"/>
            </a:lvl1pPr>
          </a:lstStyle>
          <a:p>
            <a:r>
              <a:t>Utilizzare i software open source Modelio e VerifPal insieme al tool di conversione presentato, per creare un unico software open source in grado di consentire ai progettisti di modellare i protocolli tramite diagrammi UML ed avere immediatamente garanzie sulla sicurezza dei protocolli. </a:t>
            </a:r>
          </a:p>
        </p:txBody>
      </p:sp>
      <p:sp>
        <p:nvSpPr>
          <p:cNvPr id="370" name="Numero diapositiva"/>
          <p:cNvSpPr txBox="1">
            <a:spLocks noGrp="1"/>
          </p:cNvSpPr>
          <p:nvPr>
            <p:ph type="sldNum" sz="quarter" idx="4294967295"/>
          </p:nvPr>
        </p:nvSpPr>
        <p:spPr>
          <a:xfrm>
            <a:off x="12012167" y="12700000"/>
            <a:ext cx="367285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Modellazione UML"/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14184759" cy="1727200"/>
          </a:xfrm>
          <a:prstGeom prst="rect">
            <a:avLst/>
          </a:prstGeom>
        </p:spPr>
        <p:txBody>
          <a:bodyPr/>
          <a:lstStyle>
            <a:lvl1pPr algn="l">
              <a:defRPr sz="7000" spc="-70"/>
            </a:lvl1pPr>
          </a:lstStyle>
          <a:p>
            <a:r>
              <a:t>Modellazione UML</a:t>
            </a:r>
          </a:p>
        </p:txBody>
      </p:sp>
      <p:sp>
        <p:nvSpPr>
          <p:cNvPr id="376" name="Esistono 14 tipi di diagrammi nella modellazione UML, suddivisi in diagrammi strutturali e comportamentali…"/>
          <p:cNvSpPr txBox="1">
            <a:spLocks noGrp="1"/>
          </p:cNvSpPr>
          <p:nvPr>
            <p:ph type="body" sz="quarter" idx="1"/>
          </p:nvPr>
        </p:nvSpPr>
        <p:spPr>
          <a:xfrm>
            <a:off x="1217711" y="2547760"/>
            <a:ext cx="16312593" cy="20193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40000"/>
              </a:lnSpc>
              <a:defRPr sz="2400"/>
            </a:pPr>
            <a:r>
              <a:t>Esistono 14 tipi di diagrammi nella modellazione UML, suddivisi in diagrammi strutturali e comportamentali</a:t>
            </a:r>
          </a:p>
          <a:p>
            <a:pPr>
              <a:lnSpc>
                <a:spcPct val="40000"/>
              </a:lnSpc>
              <a:defRPr sz="2400"/>
            </a:pPr>
            <a:r>
              <a:t>Il più adatto alla rappresentazione dei protocolli è il sequence diagram</a:t>
            </a:r>
          </a:p>
          <a:p>
            <a:pPr>
              <a:lnSpc>
                <a:spcPct val="40000"/>
              </a:lnSpc>
              <a:defRPr sz="2400"/>
            </a:pPr>
            <a:r>
              <a:t>Una valida alternativa può essere l’object diagram</a:t>
            </a:r>
          </a:p>
        </p:txBody>
      </p:sp>
      <p:pic>
        <p:nvPicPr>
          <p:cNvPr id="377" name="Schermata 2021-02-28 alle 11.02.58.png" descr="Schermata 2021-02-28 alle 11.02.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945" y="5013438"/>
            <a:ext cx="11158052" cy="49762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78" name="Schermata 2021-02-28 alle 11.03.16.png" descr="Schermata 2021-02-28 alle 11.03.1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3645" y="5013438"/>
            <a:ext cx="9559959" cy="5578630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Numero diapositiva"/>
          <p:cNvSpPr txBox="1">
            <a:spLocks noGrp="1"/>
          </p:cNvSpPr>
          <p:nvPr>
            <p:ph type="sldNum" sz="quarter" idx="4294967295"/>
          </p:nvPr>
        </p:nvSpPr>
        <p:spPr>
          <a:xfrm>
            <a:off x="12005563" y="12700000"/>
            <a:ext cx="372873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380" name="5-512.png" descr="5-5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6953" y="1136285"/>
            <a:ext cx="1004030" cy="10040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838582.png" descr="83858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02714" y="1207389"/>
            <a:ext cx="861822" cy="8618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Approval-2-512.png" descr="Approval-2-51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73401" y="1010348"/>
            <a:ext cx="1255904" cy="1255904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Freccia"/>
          <p:cNvSpPr/>
          <p:nvPr/>
        </p:nvSpPr>
        <p:spPr>
          <a:xfrm>
            <a:off x="18842701" y="1333165"/>
            <a:ext cx="846086" cy="610270"/>
          </a:xfrm>
          <a:prstGeom prst="rightArrow">
            <a:avLst>
              <a:gd name="adj1" fmla="val 20000"/>
              <a:gd name="adj2" fmla="val 41108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384" name="Freccia"/>
          <p:cNvSpPr/>
          <p:nvPr/>
        </p:nvSpPr>
        <p:spPr>
          <a:xfrm>
            <a:off x="21063291" y="1333165"/>
            <a:ext cx="846086" cy="610270"/>
          </a:xfrm>
          <a:prstGeom prst="rightArrow">
            <a:avLst>
              <a:gd name="adj1" fmla="val 20000"/>
              <a:gd name="adj2" fmla="val 41108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385" name="Quadrato"/>
          <p:cNvSpPr/>
          <p:nvPr/>
        </p:nvSpPr>
        <p:spPr>
          <a:xfrm>
            <a:off x="17598625" y="1003300"/>
            <a:ext cx="1270001" cy="1270000"/>
          </a:xfrm>
          <a:prstGeom prst="rect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386" name="Modellazione"/>
          <p:cNvSpPr txBox="1"/>
          <p:nvPr/>
        </p:nvSpPr>
        <p:spPr>
          <a:xfrm>
            <a:off x="17336878" y="467426"/>
            <a:ext cx="1793495" cy="480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1">
                    <a:satOff val="2969"/>
                    <a:lumOff val="-11469"/>
                  </a:schemeClr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t>Modellazione</a:t>
            </a:r>
          </a:p>
        </p:txBody>
      </p:sp>
      <p:pic>
        <p:nvPicPr>
          <p:cNvPr id="387" name="Schermata 2021-03-02 alle 09.33.48.png" descr="Schermata 2021-03-02 alle 09.33.4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16217" y="4944043"/>
            <a:ext cx="5905501" cy="2019301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Rettangolo"/>
          <p:cNvSpPr/>
          <p:nvPr/>
        </p:nvSpPr>
        <p:spPr>
          <a:xfrm>
            <a:off x="17629237" y="5804167"/>
            <a:ext cx="3630736" cy="378461"/>
          </a:xfrm>
          <a:prstGeom prst="rect">
            <a:avLst/>
          </a:prstGeom>
          <a:ln w="50800">
            <a:solidFill>
              <a:schemeClr val="accent4">
                <a:hueOff val="-904334"/>
                <a:lumOff val="295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pic>
        <p:nvPicPr>
          <p:cNvPr id="389" name="Schermata 2021-03-12 alle 10.45.48.png" descr="Schermata 2021-03-12 alle 10.45.4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5537" y="11039308"/>
            <a:ext cx="11373259" cy="15998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roVerif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7000" spc="-70"/>
            </a:lvl1pPr>
          </a:lstStyle>
          <a:p>
            <a:r>
              <a:t>ProVerif</a:t>
            </a:r>
          </a:p>
        </p:txBody>
      </p:sp>
      <p:sp>
        <p:nvSpPr>
          <p:cNvPr id="392" name="Applied Pi Calculus: estende Pi Calculus e consente di modellare processi concorrenti e la loro interazione. Utilizza termini al posto dei nomi dei messaggi ed aggiunge l’algebra utile a modellare le operazioni crittografiche mediante la teoria equaziona"/>
          <p:cNvSpPr txBox="1"/>
          <p:nvPr/>
        </p:nvSpPr>
        <p:spPr>
          <a:xfrm>
            <a:off x="5732378" y="934649"/>
            <a:ext cx="18010357" cy="1379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Applied Pi Calculus:</a:t>
            </a:r>
            <a:r>
              <a:t> estende Pi Calculus e consente di modellare processi concorrenti e la loro interazione.</a:t>
            </a:r>
            <a:br/>
            <a:r>
              <a:t>Utilizza termini al posto dei nomi dei messaggi ed aggiunge l’algebra utile a modellare le operazioni crittografiche mediante la teoria equazionale.</a:t>
            </a:r>
          </a:p>
        </p:txBody>
      </p:sp>
      <p:sp>
        <p:nvSpPr>
          <p:cNvPr id="393" name="Modellazione:…"/>
          <p:cNvSpPr txBox="1"/>
          <p:nvPr/>
        </p:nvSpPr>
        <p:spPr>
          <a:xfrm>
            <a:off x="5049011" y="2977330"/>
            <a:ext cx="14285977" cy="2569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Modellazione:</a:t>
            </a:r>
          </a:p>
          <a:p>
            <a:pPr algn="l" defTabSz="457200">
              <a:lnSpc>
                <a:spcPct val="100000"/>
              </a:lnSpc>
              <a:spcBef>
                <a:spcPts val="1200"/>
              </a:spcBef>
            </a:pPr>
            <a:r>
              <a:t>1. dichiarazione formale del comportamento delle primitive crittografiche </a:t>
            </a:r>
          </a:p>
          <a:p>
            <a:pPr algn="l" defTabSz="457200">
              <a:lnSpc>
                <a:spcPct val="100000"/>
              </a:lnSpc>
              <a:spcBef>
                <a:spcPts val="1200"/>
              </a:spcBef>
            </a:pPr>
            <a:r>
              <a:t>2. definizione di macroprocessi che consentono l’utilizzo di sotto-processi per semplificare lo sviluppo </a:t>
            </a:r>
          </a:p>
          <a:p>
            <a:pPr algn="l" defTabSz="457200">
              <a:lnSpc>
                <a:spcPct val="100000"/>
              </a:lnSpc>
              <a:spcBef>
                <a:spcPts val="1200"/>
              </a:spcBef>
            </a:pPr>
            <a:r>
              <a:t>3. codifica del protocollo stesso come processo principale utilizzando le macro </a:t>
            </a:r>
            <a:endParaRPr sz="12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4" name="Dichiarazioni:…"/>
              <p:cNvSpPr txBox="1"/>
              <p:nvPr/>
            </p:nvSpPr>
            <p:spPr>
              <a:xfrm>
                <a:off x="1705224" y="5863795"/>
                <a:ext cx="5248968" cy="291243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 algn="l">
                  <a:defRPr>
                    <a:latin typeface="Canela Text Bold"/>
                    <a:ea typeface="Canela Text Bold"/>
                    <a:cs typeface="Canela Text Bold"/>
                    <a:sym typeface="Canela Text Bold"/>
                  </a:defRPr>
                </a:pPr>
                <a:r>
                  <a:t>Dichiarazioni:</a:t>
                </a:r>
              </a:p>
              <a:p>
                <a:pPr marL="228600" indent="-228600" algn="l">
                  <a:buSzPct val="100000"/>
                  <a:buChar char="•"/>
                </a:pPr>
                <a:r>
                  <a:rPr i="1">
                    <a:latin typeface="Canela Text Bold"/>
                    <a:ea typeface="Canela Text Bold"/>
                    <a:cs typeface="Canela Text Bold"/>
                    <a:sym typeface="Canela Text Bold"/>
                  </a:rPr>
                  <a:t>type</a:t>
                </a:r>
                <a:r>
                  <a:t> t .</a:t>
                </a:r>
              </a:p>
              <a:p>
                <a:pPr marL="228600" indent="-228600" algn="l">
                  <a:buSzPct val="100000"/>
                  <a:buChar char="•"/>
                </a:pPr>
                <a:r>
                  <a:rPr i="1">
                    <a:latin typeface="Canela Text Bold"/>
                    <a:ea typeface="Canela Text Bold"/>
                    <a:cs typeface="Canela Text Bold"/>
                    <a:sym typeface="Canela Text Bold"/>
                  </a:rPr>
                  <a:t>free</a:t>
                </a:r>
                <a:r>
                  <a:t> n : t [private] .</a:t>
                </a:r>
              </a:p>
              <a:p>
                <a:pPr marL="228600" indent="-228600" algn="l">
                  <a:buSzPct val="100000"/>
                  <a:buChar char="•"/>
                </a:pPr>
                <a:r>
                  <a:rPr i="1">
                    <a:latin typeface="Canela Text Bold"/>
                    <a:ea typeface="Canela Text Bold"/>
                    <a:cs typeface="Canela Text Bold"/>
                    <a:sym typeface="Canela Text Bold"/>
                  </a:rPr>
                  <a:t>fun</a:t>
                </a:r>
                <a:r>
                  <a:t> </a:t>
                </a:r>
                <a14:m>
                  <m:oMath xmlns:m="http://schemas.openxmlformats.org/officeDocument/2006/math">
                    <m:r>
                      <a:rPr sz="2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2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2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sz="2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2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sz="2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sz="2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sz="2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t> : t</a:t>
                </a:r>
              </a:p>
              <a:p>
                <a:pPr marL="228600" indent="-228600" algn="l">
                  <a:buSzPct val="100000"/>
                  <a:buChar char="•"/>
                </a:pPr>
                <a:r>
                  <a:rPr i="1">
                    <a:latin typeface="Canela Text Bold"/>
                    <a:ea typeface="Canela Text Bold"/>
                    <a:cs typeface="Canela Text Bold"/>
                    <a:sym typeface="Canela Text Bold"/>
                  </a:rPr>
                  <a:t>reduc forall</a:t>
                </a:r>
                <a: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r>
                      <a:rPr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r>
                      <a:rPr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sSub>
                          <m:sSubPr>
                            <m:ctrlPr>
                              <a:rPr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sSub>
                          <m:sSubPr>
                            <m:ctrlPr>
                              <a:rPr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t>;</a:t>
                </a:r>
              </a:p>
              <a:p>
                <a:pPr algn="l"/>
                <a:r>
                  <a:t>   </a:t>
                </a:r>
                <a14:m>
                  <m:oMath xmlns:m="http://schemas.openxmlformats.org/officeDocument/2006/math">
                    <m:r>
                      <a:rPr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r>
                      <a:rPr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1,0</m:t>
                        </m:r>
                      </m:sub>
                    </m:sSub>
                  </m:oMath>
                </a14:m>
                <a:endParaRPr/>
              </a:p>
            </p:txBody>
          </p:sp>
        </mc:Choice>
        <mc:Fallback>
          <p:sp>
            <p:nvSpPr>
              <p:cNvPr id="394" name="Dichiarazioni: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224" y="5863795"/>
                <a:ext cx="5248968" cy="2912436"/>
              </a:xfrm>
              <a:prstGeom prst="rect">
                <a:avLst/>
              </a:prstGeom>
              <a:blipFill>
                <a:blip r:embed="rId2"/>
                <a:stretch>
                  <a:fillRect l="-3623" r="-458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5" name="Schermata 2021-03-01 alle 11.06.04.png" descr="Schermata 2021-03-01 alle 11.06.0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471" y="9500476"/>
            <a:ext cx="9546415" cy="34050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Schermata 2021-03-01 alle 11.06.16.png" descr="Schermata 2021-03-01 alle 11.06.1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1756" y="6709476"/>
            <a:ext cx="9724016" cy="3468440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Grammatica di base:"/>
          <p:cNvSpPr txBox="1"/>
          <p:nvPr/>
        </p:nvSpPr>
        <p:spPr>
          <a:xfrm>
            <a:off x="1648839" y="8860477"/>
            <a:ext cx="3183332" cy="55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t>Grammatica di base:</a:t>
            </a:r>
          </a:p>
        </p:txBody>
      </p:sp>
      <p:sp>
        <p:nvSpPr>
          <p:cNvPr id="398" name="Grammatica dei processi:"/>
          <p:cNvSpPr txBox="1"/>
          <p:nvPr/>
        </p:nvSpPr>
        <p:spPr>
          <a:xfrm>
            <a:off x="12982194" y="6022022"/>
            <a:ext cx="3906013" cy="55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t>Grammatica dei processi: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9" name="Proprietà di sicurezza:…"/>
              <p:cNvSpPr txBox="1"/>
              <p:nvPr/>
            </p:nvSpPr>
            <p:spPr>
              <a:xfrm>
                <a:off x="13175285" y="10515542"/>
                <a:ext cx="10083230" cy="199195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>
                <a:spAutoFit/>
              </a:bodyPr>
              <a:lstStyle/>
              <a:p>
                <a:pPr algn="l">
                  <a:defRPr>
                    <a:latin typeface="Canela Text Bold"/>
                    <a:ea typeface="Canela Text Bold"/>
                    <a:cs typeface="Canela Text Bold"/>
                    <a:sym typeface="Canela Text Bold"/>
                  </a:defRPr>
                </a:pPr>
                <a:r>
                  <a:t>Proprietà di sicurezza:</a:t>
                </a:r>
              </a:p>
              <a:p>
                <a:pPr marL="228600" indent="-228600" algn="l">
                  <a:buSzPct val="100000"/>
                  <a:buChar char="•"/>
                  <a:defRPr i="1">
                    <a:latin typeface="Canela Text Bold"/>
                    <a:ea typeface="Canela Text Bold"/>
                    <a:cs typeface="Canela Text Bold"/>
                    <a:sym typeface="Canela Text Bold"/>
                  </a:defRPr>
                </a:pPr>
                <a:r>
                  <a:t>query </a:t>
                </a:r>
                <a:r>
                  <a:rPr i="0">
                    <a:latin typeface="Canela Text Regular"/>
                    <a:ea typeface="Canela Text Regular"/>
                    <a:cs typeface="Canela Text Regular"/>
                    <a:sym typeface="Canela Text Regular"/>
                  </a:rPr>
                  <a:t>attacker (M)</a:t>
                </a:r>
              </a:p>
              <a:p>
                <a:pPr marL="228600" indent="-228600" algn="l">
                  <a:buSzPct val="100000"/>
                  <a:buChar char="•"/>
                  <a:defRPr i="1">
                    <a:latin typeface="Canela Text Bold"/>
                    <a:ea typeface="Canela Text Bold"/>
                    <a:cs typeface="Canela Text Bold"/>
                    <a:sym typeface="Canela Text Bold"/>
                  </a:defRPr>
                </a:pPr>
                <a:r>
                  <a:t>query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br/>
                <a:r>
                  <a:t>event </a:t>
                </a:r>
                <a14:m>
                  <m:oMath xmlns:m="http://schemas.openxmlformats.org/officeDocument/2006/math">
                    <m:r>
                      <a:rPr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))==&gt;</m:t>
                    </m:r>
                  </m:oMath>
                </a14:m>
                <a:r>
                  <a:t>event </a:t>
                </a:r>
                <a14:m>
                  <m:oMath xmlns:m="http://schemas.openxmlformats.org/officeDocument/2006/math">
                    <m:r>
                      <a:rPr sz="2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2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sz="2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sz="2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2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sz="2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2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sz="2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sz="2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sz="2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t> .</a:t>
                </a:r>
              </a:p>
            </p:txBody>
          </p:sp>
        </mc:Choice>
        <mc:Fallback>
          <p:sp>
            <p:nvSpPr>
              <p:cNvPr id="399" name="Proprietà di sicurezza: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75285" y="10515542"/>
                <a:ext cx="10083230" cy="1991956"/>
              </a:xfrm>
              <a:prstGeom prst="rect">
                <a:avLst/>
              </a:prstGeom>
              <a:blipFill>
                <a:blip r:embed="rId5"/>
                <a:stretch>
                  <a:fillRect l="-188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0" name="Numero diapositiva"/>
          <p:cNvSpPr txBox="1">
            <a:spLocks noGrp="1"/>
          </p:cNvSpPr>
          <p:nvPr>
            <p:ph type="sldNum" sz="quarter" idx="4294967295"/>
          </p:nvPr>
        </p:nvSpPr>
        <p:spPr>
          <a:xfrm>
            <a:off x="12021311" y="12700000"/>
            <a:ext cx="348997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VerifPal"/>
          <p:cNvSpPr txBox="1">
            <a:spLocks noGrp="1"/>
          </p:cNvSpPr>
          <p:nvPr>
            <p:ph type="title"/>
          </p:nvPr>
        </p:nvSpPr>
        <p:spPr>
          <a:xfrm>
            <a:off x="1219200" y="1583222"/>
            <a:ext cx="21945600" cy="1727201"/>
          </a:xfrm>
          <a:prstGeom prst="rect">
            <a:avLst/>
          </a:prstGeom>
        </p:spPr>
        <p:txBody>
          <a:bodyPr/>
          <a:lstStyle>
            <a:lvl1pPr algn="l">
              <a:defRPr sz="7000" spc="-70"/>
            </a:lvl1pPr>
          </a:lstStyle>
          <a:p>
            <a:r>
              <a:t>VerifPal</a:t>
            </a:r>
          </a:p>
        </p:txBody>
      </p:sp>
      <p:sp>
        <p:nvSpPr>
          <p:cNvPr id="403" name="Linguaggio: richiede solo la definizione dei partecipanti che hanno stati indipendenti, conoscono determinati valori ed eseguono operazioni con le primitive crittografiche.…"/>
          <p:cNvSpPr txBox="1"/>
          <p:nvPr/>
        </p:nvSpPr>
        <p:spPr>
          <a:xfrm>
            <a:off x="5761253" y="1551269"/>
            <a:ext cx="18010358" cy="1791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Linguaggio: </a:t>
            </a:r>
            <a:r>
              <a:t>richiede solo la definizione dei partecipanti che hanno stati indipendenti, conoscono determinati valori ed eseguono operazioni con le primitive crittografiche.</a:t>
            </a:r>
          </a:p>
          <a:p>
            <a:pPr algn="l"/>
            <a:r>
              <a:t>Internamente basato su costruzione e decostruzione di termini simbolici permette di modellare un protocollo come se fosse descritto in una conversazione informale.</a:t>
            </a:r>
          </a:p>
        </p:txBody>
      </p:sp>
      <p:sp>
        <p:nvSpPr>
          <p:cNvPr id="404" name="Keyword:…"/>
          <p:cNvSpPr txBox="1"/>
          <p:nvPr/>
        </p:nvSpPr>
        <p:spPr>
          <a:xfrm>
            <a:off x="867826" y="4028578"/>
            <a:ext cx="11105991" cy="7680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Keyword:</a:t>
            </a:r>
          </a:p>
          <a:p>
            <a:pPr marL="228600" indent="-228600" algn="l">
              <a:lnSpc>
                <a:spcPct val="120000"/>
              </a:lnSpc>
              <a:buSzPct val="100000"/>
              <a:buChar char="•"/>
              <a:defRPr i="1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i="0"/>
              <a:t>a</a:t>
            </a:r>
            <a:r>
              <a:t>ttacker[] : </a:t>
            </a:r>
            <a:r>
              <a:rPr i="0">
                <a:latin typeface="Canela Text Regular"/>
                <a:ea typeface="Canela Text Regular"/>
                <a:cs typeface="Canela Text Regular"/>
                <a:sym typeface="Canela Text Regular"/>
              </a:rPr>
              <a:t>serve a definire il tipo di attaccante, attivo o passivo</a:t>
            </a:r>
            <a:r>
              <a:t>  </a:t>
            </a:r>
          </a:p>
          <a:p>
            <a:pPr marL="228600" indent="-228600" algn="l">
              <a:lnSpc>
                <a:spcPct val="120000"/>
              </a:lnSpc>
              <a:buSzPct val="100000"/>
              <a:buChar char="•"/>
              <a:defRPr i="1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principal: </a:t>
            </a:r>
            <a:r>
              <a:rPr i="0">
                <a:latin typeface="Canela Text Regular"/>
                <a:ea typeface="Canela Text Regular"/>
                <a:cs typeface="Canela Text Regular"/>
                <a:sym typeface="Canela Text Regular"/>
              </a:rPr>
              <a:t>serve ad inizializzare i partecipanti al protocollo</a:t>
            </a:r>
          </a:p>
          <a:p>
            <a:pPr marL="228600" indent="-228600" algn="l">
              <a:lnSpc>
                <a:spcPct val="120000"/>
              </a:lnSpc>
              <a:buSzPct val="100000"/>
              <a:buChar char="•"/>
              <a:defRPr i="1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knows: </a:t>
            </a:r>
            <a:r>
              <a:rPr i="0">
                <a:latin typeface="Canela Text Regular"/>
                <a:ea typeface="Canela Text Regular"/>
                <a:cs typeface="Canela Text Regular"/>
                <a:sym typeface="Canela Text Regular"/>
              </a:rPr>
              <a:t>inizializza una costante con conoscenze pregresse del principal</a:t>
            </a:r>
          </a:p>
          <a:p>
            <a:pPr marL="228600" indent="-228600" algn="l">
              <a:lnSpc>
                <a:spcPct val="120000"/>
              </a:lnSpc>
              <a:buSzPct val="100000"/>
              <a:buChar char="•"/>
              <a:defRPr i="1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generates: </a:t>
            </a:r>
            <a:r>
              <a:rPr i="0">
                <a:latin typeface="Canela Text Regular"/>
                <a:ea typeface="Canela Text Regular"/>
                <a:cs typeface="Canela Text Regular"/>
                <a:sym typeface="Canela Text Regular"/>
              </a:rPr>
              <a:t>inizializza una costante con un valore generato al momento</a:t>
            </a:r>
          </a:p>
          <a:p>
            <a:pPr marL="228600" indent="-228600" algn="l">
              <a:lnSpc>
                <a:spcPct val="120000"/>
              </a:lnSpc>
              <a:buSzPct val="100000"/>
              <a:buChar char="•"/>
              <a:defRPr i="1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private: </a:t>
            </a:r>
            <a:r>
              <a:rPr i="0">
                <a:latin typeface="Canela Text Regular"/>
                <a:ea typeface="Canela Text Regular"/>
                <a:cs typeface="Canela Text Regular"/>
                <a:sym typeface="Canela Text Regular"/>
              </a:rPr>
              <a:t>opzione nell’inizializzazione delle costanti, significa che la costante è conosciuta solo dal principal</a:t>
            </a:r>
          </a:p>
          <a:p>
            <a:pPr marL="228600" indent="-228600" algn="l">
              <a:lnSpc>
                <a:spcPct val="120000"/>
              </a:lnSpc>
              <a:buSzPct val="100000"/>
              <a:buChar char="•"/>
              <a:defRPr i="1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A -&gt; B : m </a:t>
            </a:r>
            <a:r>
              <a:rPr i="0">
                <a:latin typeface="Canela Text Regular"/>
                <a:ea typeface="Canela Text Regular"/>
                <a:cs typeface="Canela Text Regular"/>
                <a:sym typeface="Canela Text Regular"/>
              </a:rPr>
              <a:t>: rappresenta l’invio di un messaggio dal principal A al principal B</a:t>
            </a:r>
          </a:p>
          <a:p>
            <a:pPr marL="228600" indent="-228600" algn="l">
              <a:lnSpc>
                <a:spcPct val="120000"/>
              </a:lnSpc>
              <a:buSzPct val="100000"/>
              <a:buChar char="•"/>
              <a:defRPr i="1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queries: </a:t>
            </a:r>
            <a:r>
              <a:rPr i="0">
                <a:latin typeface="Canela Text Regular"/>
                <a:ea typeface="Canela Text Regular"/>
                <a:cs typeface="Canela Text Regular"/>
                <a:sym typeface="Canela Text Regular"/>
              </a:rPr>
              <a:t>indica il blocco del modello dove va inserito cosa si vuole verificare</a:t>
            </a:r>
          </a:p>
          <a:p>
            <a:pPr marL="228600" indent="-228600" algn="l">
              <a:lnSpc>
                <a:spcPct val="120000"/>
              </a:lnSpc>
              <a:buSzPct val="100000"/>
              <a:buChar char="•"/>
              <a:defRPr i="1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confidentiality? : </a:t>
            </a:r>
            <a:r>
              <a:rPr i="0">
                <a:latin typeface="Canela Text Regular"/>
                <a:ea typeface="Canela Text Regular"/>
                <a:cs typeface="Canela Text Regular"/>
                <a:sym typeface="Canela Text Regular"/>
              </a:rPr>
              <a:t> verifica della confidenzialità</a:t>
            </a:r>
          </a:p>
          <a:p>
            <a:pPr marL="228600" indent="-228600" algn="l">
              <a:lnSpc>
                <a:spcPct val="120000"/>
              </a:lnSpc>
              <a:buSzPct val="100000"/>
              <a:buChar char="•"/>
              <a:defRPr i="1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authentication? : </a:t>
            </a:r>
            <a:r>
              <a:rPr i="0">
                <a:latin typeface="Canela Text Regular"/>
                <a:ea typeface="Canela Text Regular"/>
                <a:cs typeface="Canela Text Regular"/>
                <a:sym typeface="Canela Text Regular"/>
              </a:rPr>
              <a:t>verifica dell’autenticazione</a:t>
            </a:r>
          </a:p>
          <a:p>
            <a:pPr marL="228600" indent="-228600" algn="l">
              <a:lnSpc>
                <a:spcPct val="120000"/>
              </a:lnSpc>
              <a:buSzPct val="100000"/>
              <a:buChar char="•"/>
              <a:defRPr i="1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freshness? : </a:t>
            </a:r>
            <a:r>
              <a:rPr i="0">
                <a:latin typeface="Canela Text Regular"/>
                <a:ea typeface="Canela Text Regular"/>
                <a:cs typeface="Canela Text Regular"/>
                <a:sym typeface="Canela Text Regular"/>
              </a:rPr>
              <a:t> verifica che il messaggio sia nuovo e non un replay attack</a:t>
            </a:r>
          </a:p>
          <a:p>
            <a:pPr marL="228600" indent="-228600" algn="l">
              <a:lnSpc>
                <a:spcPct val="120000"/>
              </a:lnSpc>
              <a:buSzPct val="100000"/>
              <a:buChar char="•"/>
              <a:defRPr i="1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leaks : </a:t>
            </a:r>
            <a:r>
              <a:rPr i="0">
                <a:latin typeface="Canela Text Regular"/>
                <a:ea typeface="Canela Text Regular"/>
                <a:cs typeface="Canela Text Regular"/>
                <a:sym typeface="Canela Text Regular"/>
              </a:rPr>
              <a:t>consente di forzare la conoscenza di una costante privata all’attaccante</a:t>
            </a:r>
          </a:p>
        </p:txBody>
      </p:sp>
      <p:sp>
        <p:nvSpPr>
          <p:cNvPr id="405" name="Primitive fornite (le stesse del modello Dolev Yao):"/>
          <p:cNvSpPr txBox="1"/>
          <p:nvPr/>
        </p:nvSpPr>
        <p:spPr>
          <a:xfrm>
            <a:off x="12725707" y="3984084"/>
            <a:ext cx="7546544" cy="55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t>Primitive fornite (le stesse del modello Dolev Yao):</a:t>
            </a:r>
          </a:p>
        </p:txBody>
      </p:sp>
      <p:pic>
        <p:nvPicPr>
          <p:cNvPr id="406" name="Schermata 2021-03-01 alle 11.32.18.png" descr="Schermata 2021-03-01 alle 11.32.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4148" y="4722610"/>
            <a:ext cx="10033001" cy="6819901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Numero diapositiva"/>
          <p:cNvSpPr txBox="1">
            <a:spLocks noGrp="1"/>
          </p:cNvSpPr>
          <p:nvPr>
            <p:ph type="sldNum" sz="quarter" idx="4294967295"/>
          </p:nvPr>
        </p:nvSpPr>
        <p:spPr>
          <a:xfrm>
            <a:off x="12010897" y="12700000"/>
            <a:ext cx="369825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Needham-Schroeder Symmetric Ke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7000" spc="-70"/>
            </a:lvl1pPr>
          </a:lstStyle>
          <a:p>
            <a:r>
              <a:t>Needham-Schroeder Symmetric Key</a:t>
            </a:r>
          </a:p>
        </p:txBody>
      </p:sp>
      <p:pic>
        <p:nvPicPr>
          <p:cNvPr id="410" name="Schermata 2021-03-02 alle 09.33.48.png" descr="Schermata 2021-03-02 alle 09.33.4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898" y="2267752"/>
            <a:ext cx="5905501" cy="2019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Schermata 2021-03-02 alle 09.34.23.png" descr="Schermata 2021-03-02 alle 09.34.2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2815" y="2639327"/>
            <a:ext cx="9640769" cy="10285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2" name="Schermata 2021-03-02 alle 09.36.37.png" descr="Schermata 2021-03-02 alle 09.36.3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036" y="4867375"/>
            <a:ext cx="10427708" cy="7490326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Numero diapositiva"/>
          <p:cNvSpPr txBox="1">
            <a:spLocks noGrp="1"/>
          </p:cNvSpPr>
          <p:nvPr>
            <p:ph type="sldNum" sz="quarter" idx="4294967295"/>
          </p:nvPr>
        </p:nvSpPr>
        <p:spPr>
          <a:xfrm>
            <a:off x="12010516" y="12700000"/>
            <a:ext cx="370587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Indi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7000" spc="-70"/>
            </a:lvl1pPr>
          </a:lstStyle>
          <a:p>
            <a:r>
              <a:t>Indice</a:t>
            </a:r>
          </a:p>
        </p:txBody>
      </p:sp>
      <p:sp>
        <p:nvSpPr>
          <p:cNvPr id="160" name="Analisi dello stato dell’arte…"/>
          <p:cNvSpPr txBox="1">
            <a:spLocks noGrp="1"/>
          </p:cNvSpPr>
          <p:nvPr>
            <p:ph type="body" idx="1"/>
          </p:nvPr>
        </p:nvSpPr>
        <p:spPr>
          <a:xfrm>
            <a:off x="988193" y="2616200"/>
            <a:ext cx="21948578" cy="8483600"/>
          </a:xfrm>
          <a:prstGeom prst="rect">
            <a:avLst/>
          </a:prstGeom>
        </p:spPr>
        <p:txBody>
          <a:bodyPr/>
          <a:lstStyle/>
          <a:p>
            <a:pPr marL="635000" indent="-635000">
              <a:buClr>
                <a:srgbClr val="000000"/>
              </a:buClr>
              <a:buSzPct val="100000"/>
              <a:buAutoNum type="arabicPeriod"/>
            </a:pPr>
            <a:r>
              <a:t>Analisi dello stato dell’arte</a:t>
            </a:r>
          </a:p>
          <a:p>
            <a:pPr marL="635000" indent="-635000">
              <a:buClr>
                <a:srgbClr val="000000"/>
              </a:buClr>
              <a:buSzPct val="100000"/>
              <a:buAutoNum type="arabicPeriod"/>
            </a:pPr>
            <a:r>
              <a:t>Presentazione Toolchain</a:t>
            </a:r>
          </a:p>
          <a:p>
            <a:pPr marL="635000" indent="-635000">
              <a:buClr>
                <a:srgbClr val="000000"/>
              </a:buClr>
              <a:buSzPct val="100000"/>
              <a:buAutoNum type="arabicPeriod"/>
            </a:pPr>
            <a:r>
              <a:t>Modellazione UML</a:t>
            </a:r>
          </a:p>
          <a:p>
            <a:pPr marL="635000" indent="-635000">
              <a:buClr>
                <a:srgbClr val="000000"/>
              </a:buClr>
              <a:buSzPct val="100000"/>
              <a:buAutoNum type="arabicPeriod"/>
            </a:pPr>
            <a:r>
              <a:t>Modello attaccante Dolev-Yao</a:t>
            </a:r>
          </a:p>
          <a:p>
            <a:pPr marL="635000" indent="-635000">
              <a:buClr>
                <a:srgbClr val="000000"/>
              </a:buClr>
              <a:buSzPct val="100000"/>
              <a:buAutoNum type="arabicPeriod"/>
            </a:pPr>
            <a:r>
              <a:t>ProVerif e Verifpal</a:t>
            </a:r>
          </a:p>
          <a:p>
            <a:pPr marL="635000" indent="-635000">
              <a:buClr>
                <a:srgbClr val="000000"/>
              </a:buClr>
              <a:buSzPct val="100000"/>
              <a:buAutoNum type="arabicPeriod"/>
            </a:pPr>
            <a:r>
              <a:t>Presentazione Tool di conversione</a:t>
            </a:r>
          </a:p>
          <a:p>
            <a:pPr marL="635000" indent="-635000">
              <a:buClr>
                <a:srgbClr val="000000"/>
              </a:buClr>
              <a:buSzPct val="100000"/>
              <a:buAutoNum type="arabicPeriod"/>
            </a:pPr>
            <a:r>
              <a:t>Casi d’uso: Needham-Schroeder Symmetric Key, ARP, RSA</a:t>
            </a:r>
          </a:p>
          <a:p>
            <a:pPr marL="635000" indent="-635000">
              <a:buClr>
                <a:srgbClr val="000000"/>
              </a:buClr>
              <a:buSzPct val="100000"/>
              <a:buAutoNum type="arabicPeriod"/>
            </a:pPr>
            <a:r>
              <a:t>Conclusioni</a:t>
            </a:r>
          </a:p>
        </p:txBody>
      </p:sp>
      <p:sp>
        <p:nvSpPr>
          <p:cNvPr id="161" name="Numero diapositiva"/>
          <p:cNvSpPr txBox="1">
            <a:spLocks noGrp="1"/>
          </p:cNvSpPr>
          <p:nvPr>
            <p:ph type="sldNum" sz="quarter" idx="4294967295"/>
          </p:nvPr>
        </p:nvSpPr>
        <p:spPr>
          <a:xfrm>
            <a:off x="12064491" y="12700000"/>
            <a:ext cx="255017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Schermata 2021-03-02 alle 09.40.28.png" descr="Schermata 2021-03-02 alle 09.40.2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02" y="1023672"/>
            <a:ext cx="11834867" cy="6902140"/>
          </a:xfrm>
          <a:prstGeom prst="rect">
            <a:avLst/>
          </a:prstGeom>
          <a:ln w="12700">
            <a:miter lim="400000"/>
          </a:ln>
        </p:spPr>
      </p:pic>
      <p:sp>
        <p:nvSpPr>
          <p:cNvPr id="418" name="Numero diapositiva"/>
          <p:cNvSpPr txBox="1">
            <a:spLocks noGrp="1"/>
          </p:cNvSpPr>
          <p:nvPr>
            <p:ph type="sldNum" sz="quarter" idx="4294967295"/>
          </p:nvPr>
        </p:nvSpPr>
        <p:spPr>
          <a:xfrm>
            <a:off x="11982449" y="12700000"/>
            <a:ext cx="426721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pic>
        <p:nvPicPr>
          <p:cNvPr id="419" name="Schermata 2021-03-02 alle 09.40.37.png" descr="Schermata 2021-03-02 alle 09.40.3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2252" y="3584502"/>
            <a:ext cx="11189644" cy="80928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Schermata 2021-03-02 alle 09.40.45.png" descr="Schermata 2021-03-02 alle 09.40.4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273" y="2061427"/>
            <a:ext cx="11812855" cy="854354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Schermata 2021-03-02 alle 09.48.40.png" descr="Schermata 2021-03-02 alle 09.48.4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8957" y="9979459"/>
            <a:ext cx="6562304" cy="927833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Schermata 2021-03-02 alle 09.47.09.png" descr="Schermata 2021-03-02 alle 09.47.0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89610" y="8224519"/>
            <a:ext cx="9997254" cy="746825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Freccia"/>
          <p:cNvSpPr/>
          <p:nvPr/>
        </p:nvSpPr>
        <p:spPr>
          <a:xfrm rot="5400000">
            <a:off x="16666819" y="6011169"/>
            <a:ext cx="1271040" cy="1068563"/>
          </a:xfrm>
          <a:prstGeom prst="rightArrow">
            <a:avLst>
              <a:gd name="adj1" fmla="val 24432"/>
              <a:gd name="adj2" fmla="val 48635"/>
            </a:avLst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427" name="Freccia"/>
          <p:cNvSpPr/>
          <p:nvPr/>
        </p:nvSpPr>
        <p:spPr>
          <a:xfrm>
            <a:off x="11556480" y="3283249"/>
            <a:ext cx="1271040" cy="1068563"/>
          </a:xfrm>
          <a:prstGeom prst="rightArrow">
            <a:avLst>
              <a:gd name="adj1" fmla="val 24432"/>
              <a:gd name="adj2" fmla="val 48635"/>
            </a:avLst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428" name="Estratto .xmi"/>
          <p:cNvSpPr txBox="1"/>
          <p:nvPr/>
        </p:nvSpPr>
        <p:spPr>
          <a:xfrm>
            <a:off x="13587037" y="1122599"/>
            <a:ext cx="2061059" cy="55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t>Estratto .xmi</a:t>
            </a:r>
          </a:p>
        </p:txBody>
      </p:sp>
      <p:sp>
        <p:nvSpPr>
          <p:cNvPr id="429" name="Dizionario degli oggetti"/>
          <p:cNvSpPr txBox="1"/>
          <p:nvPr/>
        </p:nvSpPr>
        <p:spPr>
          <a:xfrm>
            <a:off x="13408568" y="7565273"/>
            <a:ext cx="3630779" cy="55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t>Dizionario degli oggetti</a:t>
            </a:r>
          </a:p>
        </p:txBody>
      </p:sp>
      <p:sp>
        <p:nvSpPr>
          <p:cNvPr id="430" name="Dizionario delle InformationFlow"/>
          <p:cNvSpPr txBox="1"/>
          <p:nvPr/>
        </p:nvSpPr>
        <p:spPr>
          <a:xfrm>
            <a:off x="13356200" y="9273283"/>
            <a:ext cx="5121555" cy="55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t>Dizionario delle InformationFlow</a:t>
            </a:r>
          </a:p>
        </p:txBody>
      </p:sp>
      <p:pic>
        <p:nvPicPr>
          <p:cNvPr id="431" name="Schermata 2021-03-02 alle 09.45.02.png" descr="Schermata 2021-03-02 alle 09.45.0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44122" y="1965914"/>
            <a:ext cx="10421956" cy="1851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Schermata 2021-03-02 alle 09.57.48.png" descr="Schermata 2021-03-02 alle 09.57.4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45298" y="3955876"/>
            <a:ext cx="9885875" cy="1331874"/>
          </a:xfrm>
          <a:prstGeom prst="rect">
            <a:avLst/>
          </a:prstGeom>
          <a:ln w="12700">
            <a:miter lim="400000"/>
          </a:ln>
        </p:spPr>
      </p:pic>
      <p:sp>
        <p:nvSpPr>
          <p:cNvPr id="433" name="Numero diapositiva"/>
          <p:cNvSpPr txBox="1">
            <a:spLocks noGrp="1"/>
          </p:cNvSpPr>
          <p:nvPr>
            <p:ph type="sldNum" sz="quarter" idx="4294967295"/>
          </p:nvPr>
        </p:nvSpPr>
        <p:spPr>
          <a:xfrm>
            <a:off x="12017628" y="12700000"/>
            <a:ext cx="356363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Address Resolution Protocol"/>
          <p:cNvSpPr txBox="1">
            <a:spLocks noGrp="1"/>
          </p:cNvSpPr>
          <p:nvPr>
            <p:ph type="title" idx="4294967295"/>
          </p:nvPr>
        </p:nvSpPr>
        <p:spPr>
          <a:xfrm>
            <a:off x="1219200" y="774700"/>
            <a:ext cx="11947431" cy="1562100"/>
          </a:xfrm>
          <a:prstGeom prst="rect">
            <a:avLst/>
          </a:prstGeom>
        </p:spPr>
        <p:txBody>
          <a:bodyPr/>
          <a:lstStyle>
            <a:lvl1pPr>
              <a:defRPr sz="7000" spc="-70"/>
            </a:lvl1pPr>
          </a:lstStyle>
          <a:p>
            <a:r>
              <a:t>Address Resolution Protocol</a:t>
            </a:r>
          </a:p>
        </p:txBody>
      </p:sp>
      <p:pic>
        <p:nvPicPr>
          <p:cNvPr id="438" name="Schermata 2021-03-02 alle 13.33.49.png" descr="Schermata 2021-03-02 alle 13.33.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2113" y="3088854"/>
            <a:ext cx="10267635" cy="7963296"/>
          </a:xfrm>
          <a:prstGeom prst="rect">
            <a:avLst/>
          </a:prstGeom>
          <a:ln w="12700">
            <a:miter lim="400000"/>
          </a:ln>
        </p:spPr>
      </p:pic>
      <p:sp>
        <p:nvSpPr>
          <p:cNvPr id="439" name="Numero diapositiva"/>
          <p:cNvSpPr txBox="1">
            <a:spLocks noGrp="1"/>
          </p:cNvSpPr>
          <p:nvPr>
            <p:ph type="sldNum" sz="quarter" idx="4294967295"/>
          </p:nvPr>
        </p:nvSpPr>
        <p:spPr>
          <a:xfrm>
            <a:off x="11997943" y="12700000"/>
            <a:ext cx="395733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pic>
        <p:nvPicPr>
          <p:cNvPr id="440" name="Schermata 2021-03-09 alle 15.08.00.png" descr="Schermata 2021-03-09 alle 15.08.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460" y="2430509"/>
            <a:ext cx="9098026" cy="92799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Address Resolution Protocol"/>
          <p:cNvSpPr txBox="1">
            <a:spLocks noGrp="1"/>
          </p:cNvSpPr>
          <p:nvPr>
            <p:ph type="title" idx="4294967295"/>
          </p:nvPr>
        </p:nvSpPr>
        <p:spPr>
          <a:xfrm>
            <a:off x="1219200" y="774700"/>
            <a:ext cx="11947431" cy="1562100"/>
          </a:xfrm>
          <a:prstGeom prst="rect">
            <a:avLst/>
          </a:prstGeom>
        </p:spPr>
        <p:txBody>
          <a:bodyPr/>
          <a:lstStyle>
            <a:lvl1pPr>
              <a:defRPr sz="7000" spc="-70"/>
            </a:lvl1pPr>
          </a:lstStyle>
          <a:p>
            <a:r>
              <a:t>Address Resolution Protocol</a:t>
            </a:r>
          </a:p>
        </p:txBody>
      </p:sp>
      <p:sp>
        <p:nvSpPr>
          <p:cNvPr id="443" name="Risultati:…"/>
          <p:cNvSpPr txBox="1"/>
          <p:nvPr/>
        </p:nvSpPr>
        <p:spPr>
          <a:xfrm>
            <a:off x="1205857" y="11166908"/>
            <a:ext cx="9742391" cy="2115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solidFill>
                  <a:schemeClr val="accent5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Risultati:</a:t>
            </a:r>
          </a:p>
          <a:p>
            <a:pPr algn="l" defTabSz="457200">
              <a:lnSpc>
                <a:spcPct val="50000"/>
              </a:lnSpc>
              <a:spcBef>
                <a:spcPts val="1200"/>
              </a:spcBef>
            </a:pPr>
            <a:r>
              <a:t>confidentiality? probe ➞ </a:t>
            </a:r>
            <a:r>
              <a:rPr>
                <a:solidFill>
                  <a:schemeClr val="accent5"/>
                </a:solidFill>
                <a:latin typeface="Canela Text Bold"/>
                <a:ea typeface="Canela Text Bold"/>
                <a:cs typeface="Canela Text Bold"/>
                <a:sym typeface="Canela Text Bold"/>
              </a:rPr>
              <a:t>violata dall’Attaccante</a:t>
            </a:r>
            <a:r>
              <a:t>. </a:t>
            </a:r>
          </a:p>
          <a:p>
            <a:pPr algn="l" defTabSz="457200">
              <a:lnSpc>
                <a:spcPct val="50000"/>
              </a:lnSpc>
              <a:spcBef>
                <a:spcPts val="1200"/>
              </a:spcBef>
            </a:pPr>
            <a:r>
              <a:t>confidentiality? announce ➞ </a:t>
            </a:r>
            <a:r>
              <a:rPr>
                <a:solidFill>
                  <a:schemeClr val="accent5"/>
                </a:solidFill>
                <a:latin typeface="Canela Text Bold"/>
                <a:ea typeface="Canela Text Bold"/>
                <a:cs typeface="Canela Text Bold"/>
                <a:sym typeface="Canela Text Bold"/>
              </a:rPr>
              <a:t>violata dall’Attaccante</a:t>
            </a:r>
            <a:r>
              <a:t>. </a:t>
            </a:r>
          </a:p>
          <a:p>
            <a:pPr algn="l" defTabSz="457200">
              <a:lnSpc>
                <a:spcPct val="50000"/>
              </a:lnSpc>
              <a:spcBef>
                <a:spcPts val="1200"/>
              </a:spcBef>
            </a:pPr>
            <a:r>
              <a:t>authentication? −&gt; : probe ➞ </a:t>
            </a:r>
            <a:r>
              <a:rPr>
                <a:solidFill>
                  <a:schemeClr val="accent5"/>
                </a:solidFill>
                <a:latin typeface="Canela Text Bold"/>
                <a:ea typeface="Canela Text Bold"/>
                <a:cs typeface="Canela Text Bold"/>
                <a:sym typeface="Canela Text Bold"/>
              </a:rPr>
              <a:t>inviato dall’Attaccante e non da A</a:t>
            </a:r>
            <a:r>
              <a:t>.</a:t>
            </a:r>
          </a:p>
          <a:p>
            <a:pPr algn="l" defTabSz="457200">
              <a:lnSpc>
                <a:spcPct val="50000"/>
              </a:lnSpc>
              <a:spcBef>
                <a:spcPts val="1200"/>
              </a:spcBef>
            </a:pPr>
            <a:r>
              <a:t>authentication? −&gt; : announce ➞ </a:t>
            </a:r>
            <a:r>
              <a:rPr>
                <a:solidFill>
                  <a:schemeClr val="accent5"/>
                </a:solidFill>
                <a:latin typeface="Canela Text Bold"/>
                <a:ea typeface="Canela Text Bold"/>
                <a:cs typeface="Canela Text Bold"/>
                <a:sym typeface="Canela Text Bold"/>
              </a:rPr>
              <a:t>inviato dall’Attaccante e non da A</a:t>
            </a:r>
            <a:r>
              <a:t>.</a:t>
            </a:r>
          </a:p>
        </p:txBody>
      </p:sp>
      <p:sp>
        <p:nvSpPr>
          <p:cNvPr id="444" name="Risultati:…"/>
          <p:cNvSpPr txBox="1"/>
          <p:nvPr/>
        </p:nvSpPr>
        <p:spPr>
          <a:xfrm>
            <a:off x="13979430" y="11166908"/>
            <a:ext cx="9270561" cy="2115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solidFill>
                  <a:schemeClr val="accent5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Risultati:</a:t>
            </a:r>
          </a:p>
          <a:p>
            <a:pPr algn="l" defTabSz="457200">
              <a:lnSpc>
                <a:spcPct val="50000"/>
              </a:lnSpc>
              <a:spcBef>
                <a:spcPts val="1200"/>
              </a:spcBef>
            </a:pPr>
            <a:r>
              <a:t>confidentiality? probe ➞ </a:t>
            </a:r>
            <a:r>
              <a:rPr>
                <a:solidFill>
                  <a:schemeClr val="accent5"/>
                </a:solidFill>
                <a:latin typeface="Canela Text Bold"/>
                <a:ea typeface="Canela Text Bold"/>
                <a:cs typeface="Canela Text Bold"/>
                <a:sym typeface="Canela Text Bold"/>
              </a:rPr>
              <a:t>violata dall’Attaccante</a:t>
            </a:r>
            <a:r>
              <a:t>. </a:t>
            </a:r>
          </a:p>
          <a:p>
            <a:pPr algn="l" defTabSz="457200">
              <a:lnSpc>
                <a:spcPct val="50000"/>
              </a:lnSpc>
              <a:spcBef>
                <a:spcPts val="1200"/>
              </a:spcBef>
            </a:pPr>
            <a:r>
              <a:t>confidentiality? reply ➞ </a:t>
            </a:r>
            <a:r>
              <a:rPr>
                <a:solidFill>
                  <a:schemeClr val="accent5"/>
                </a:solidFill>
                <a:latin typeface="Canela Text Bold"/>
                <a:ea typeface="Canela Text Bold"/>
                <a:cs typeface="Canela Text Bold"/>
                <a:sym typeface="Canela Text Bold"/>
              </a:rPr>
              <a:t>violata dall’Attaccante</a:t>
            </a:r>
            <a:r>
              <a:t>. </a:t>
            </a:r>
          </a:p>
          <a:p>
            <a:pPr algn="l" defTabSz="457200">
              <a:lnSpc>
                <a:spcPct val="50000"/>
              </a:lnSpc>
              <a:spcBef>
                <a:spcPts val="1200"/>
              </a:spcBef>
            </a:pPr>
            <a:r>
              <a:t>authentication? −&gt; : probe ➞ </a:t>
            </a:r>
            <a:r>
              <a:rPr>
                <a:solidFill>
                  <a:schemeClr val="accent5"/>
                </a:solidFill>
                <a:latin typeface="Canela Text Bold"/>
                <a:ea typeface="Canela Text Bold"/>
                <a:cs typeface="Canela Text Bold"/>
                <a:sym typeface="Canela Text Bold"/>
              </a:rPr>
              <a:t>inviato dall’Attaccante e non da A</a:t>
            </a:r>
            <a:r>
              <a:t>. </a:t>
            </a:r>
          </a:p>
          <a:p>
            <a:pPr algn="l" defTabSz="457200">
              <a:lnSpc>
                <a:spcPct val="50000"/>
              </a:lnSpc>
              <a:spcBef>
                <a:spcPts val="1200"/>
              </a:spcBef>
            </a:pPr>
            <a:r>
              <a:t>authentication? −&gt; : reply ➞ </a:t>
            </a:r>
            <a:r>
              <a:rPr>
                <a:solidFill>
                  <a:schemeClr val="accent5"/>
                </a:solidFill>
                <a:latin typeface="Canela Text Bold"/>
                <a:ea typeface="Canela Text Bold"/>
                <a:cs typeface="Canela Text Bold"/>
                <a:sym typeface="Canela Text Bold"/>
              </a:rPr>
              <a:t>inviato dall’Attaccante e non da B</a:t>
            </a:r>
            <a:r>
              <a:t>.</a:t>
            </a:r>
          </a:p>
        </p:txBody>
      </p:sp>
      <p:sp>
        <p:nvSpPr>
          <p:cNvPr id="445" name="Numero diapositiva"/>
          <p:cNvSpPr txBox="1">
            <a:spLocks noGrp="1"/>
          </p:cNvSpPr>
          <p:nvPr>
            <p:ph type="sldNum" sz="quarter" idx="4294967295"/>
          </p:nvPr>
        </p:nvSpPr>
        <p:spPr>
          <a:xfrm>
            <a:off x="11991593" y="12700000"/>
            <a:ext cx="408433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pic>
        <p:nvPicPr>
          <p:cNvPr id="446" name="Schermata 2021-03-09 alle 15.08.42.png" descr="Schermata 2021-03-09 alle 15.08.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580" y="1825056"/>
            <a:ext cx="6807310" cy="94233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Schermata 2021-03-09 alle 15.08.56.png" descr="Schermata 2021-03-09 alle 15.08.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2051" y="1406424"/>
            <a:ext cx="6807310" cy="97658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RSA"/>
          <p:cNvSpPr txBox="1">
            <a:spLocks noGrp="1"/>
          </p:cNvSpPr>
          <p:nvPr>
            <p:ph type="title" idx="4294967295"/>
          </p:nvPr>
        </p:nvSpPr>
        <p:spPr>
          <a:xfrm>
            <a:off x="1219200" y="774700"/>
            <a:ext cx="9753600" cy="1562100"/>
          </a:xfrm>
          <a:prstGeom prst="rect">
            <a:avLst/>
          </a:prstGeom>
        </p:spPr>
        <p:txBody>
          <a:bodyPr/>
          <a:lstStyle>
            <a:lvl1pPr algn="l">
              <a:defRPr sz="7000" spc="-70"/>
            </a:lvl1pPr>
          </a:lstStyle>
          <a:p>
            <a:r>
              <a:t>RSA</a:t>
            </a:r>
          </a:p>
        </p:txBody>
      </p:sp>
      <p:pic>
        <p:nvPicPr>
          <p:cNvPr id="450" name="Schermata 2021-03-02 alle 13.44.30.png" descr="Schermata 2021-03-02 alle 13.44.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61" y="2649285"/>
            <a:ext cx="8712997" cy="752049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1" name="Schermata 2021-03-02 alle 13.44.46.png" descr="Schermata 2021-03-02 alle 13.44.4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5328" y="3046790"/>
            <a:ext cx="7590675" cy="68382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Schermata 2021-03-02 alle 13.44.54.png" descr="Schermata 2021-03-02 alle 13.44.5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19339" y="2987678"/>
            <a:ext cx="7122595" cy="6956470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Generazione delle chiavi"/>
          <p:cNvSpPr txBox="1"/>
          <p:nvPr/>
        </p:nvSpPr>
        <p:spPr>
          <a:xfrm>
            <a:off x="1200387" y="10482260"/>
            <a:ext cx="3738373" cy="55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t>Generazione delle chiavi</a:t>
            </a:r>
          </a:p>
        </p:txBody>
      </p:sp>
      <p:sp>
        <p:nvSpPr>
          <p:cNvPr id="454" name="Funzione di encryption"/>
          <p:cNvSpPr txBox="1"/>
          <p:nvPr/>
        </p:nvSpPr>
        <p:spPr>
          <a:xfrm>
            <a:off x="10694724" y="10482260"/>
            <a:ext cx="3586278" cy="55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t>Funzione di encryption</a:t>
            </a:r>
          </a:p>
        </p:txBody>
      </p:sp>
      <p:sp>
        <p:nvSpPr>
          <p:cNvPr id="455" name="Funzione di decryption"/>
          <p:cNvSpPr txBox="1"/>
          <p:nvPr/>
        </p:nvSpPr>
        <p:spPr>
          <a:xfrm>
            <a:off x="18020892" y="10482260"/>
            <a:ext cx="3586582" cy="55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t>Funzione di decryption</a:t>
            </a:r>
          </a:p>
        </p:txBody>
      </p:sp>
      <p:sp>
        <p:nvSpPr>
          <p:cNvPr id="456" name="Numero diapositiva"/>
          <p:cNvSpPr txBox="1">
            <a:spLocks noGrp="1"/>
          </p:cNvSpPr>
          <p:nvPr>
            <p:ph type="sldNum" sz="quarter" idx="4294967295"/>
          </p:nvPr>
        </p:nvSpPr>
        <p:spPr>
          <a:xfrm>
            <a:off x="11994387" y="12700000"/>
            <a:ext cx="402845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RSA"/>
          <p:cNvSpPr txBox="1">
            <a:spLocks noGrp="1"/>
          </p:cNvSpPr>
          <p:nvPr>
            <p:ph type="title" idx="4294967295"/>
          </p:nvPr>
        </p:nvSpPr>
        <p:spPr>
          <a:xfrm>
            <a:off x="1219200" y="774700"/>
            <a:ext cx="9753600" cy="1562100"/>
          </a:xfrm>
          <a:prstGeom prst="rect">
            <a:avLst/>
          </a:prstGeom>
        </p:spPr>
        <p:txBody>
          <a:bodyPr/>
          <a:lstStyle>
            <a:lvl1pPr algn="l">
              <a:defRPr sz="7000" spc="-70"/>
            </a:lvl1pPr>
          </a:lstStyle>
          <a:p>
            <a:r>
              <a:t>RSA</a:t>
            </a:r>
          </a:p>
        </p:txBody>
      </p:sp>
      <p:pic>
        <p:nvPicPr>
          <p:cNvPr id="459" name="Schermata 2021-03-02 alle 13.45.41.png" descr="Schermata 2021-03-02 alle 13.45.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3184" y="1110434"/>
            <a:ext cx="8625481" cy="2704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0" name="Schermata 2021-03-02 alle 13.45.51.png" descr="Schermata 2021-03-02 alle 13.45.5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3874" y="3731173"/>
            <a:ext cx="8625481" cy="9009242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Risultati:…"/>
          <p:cNvSpPr txBox="1"/>
          <p:nvPr/>
        </p:nvSpPr>
        <p:spPr>
          <a:xfrm>
            <a:off x="1131891" y="3076413"/>
            <a:ext cx="9122429" cy="1350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solidFill>
                  <a:schemeClr val="accent5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Risultati:</a:t>
            </a:r>
          </a:p>
          <a:p>
            <a:pPr algn="l" defTabSz="457200">
              <a:lnSpc>
                <a:spcPct val="50000"/>
              </a:lnSpc>
              <a:spcBef>
                <a:spcPts val="1200"/>
              </a:spcBef>
            </a:pPr>
            <a:r>
              <a:t>confidentiality? m_b ➞  ✔</a:t>
            </a:r>
          </a:p>
          <a:p>
            <a:pPr algn="l" defTabSz="457200">
              <a:lnSpc>
                <a:spcPct val="50000"/>
              </a:lnSpc>
              <a:spcBef>
                <a:spcPts val="1200"/>
              </a:spcBef>
            </a:pPr>
            <a:r>
              <a:t>authentication? −&gt; : e2 ➞ </a:t>
            </a:r>
            <a:r>
              <a:rPr>
                <a:solidFill>
                  <a:schemeClr val="accent5"/>
                </a:solidFill>
                <a:latin typeface="Canela Text Bold"/>
                <a:ea typeface="Canela Text Bold"/>
                <a:cs typeface="Canela Text Bold"/>
                <a:sym typeface="Canela Text Bold"/>
              </a:rPr>
              <a:t>inviato dall’Attaccante e non da Bob</a:t>
            </a:r>
            <a:r>
              <a:t>..</a:t>
            </a:r>
          </a:p>
        </p:txBody>
      </p:sp>
      <p:sp>
        <p:nvSpPr>
          <p:cNvPr id="462" name="Possibili fix:…"/>
          <p:cNvSpPr txBox="1"/>
          <p:nvPr/>
        </p:nvSpPr>
        <p:spPr>
          <a:xfrm>
            <a:off x="1131891" y="5545658"/>
            <a:ext cx="2576171" cy="1350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solidFill>
                  <a:schemeClr val="accent3">
                    <a:hueOff val="945267"/>
                    <a:satOff val="49643"/>
                    <a:lumOff val="-19255"/>
                  </a:schemeClr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Possibili fix:</a:t>
            </a:r>
          </a:p>
          <a:p>
            <a:pPr algn="l" defTabSz="457200">
              <a:lnSpc>
                <a:spcPct val="50000"/>
              </a:lnSpc>
              <a:spcBef>
                <a:spcPts val="1200"/>
              </a:spcBef>
            </a:pPr>
            <a:r>
              <a:t>Alice -&gt; Bob : [ga]</a:t>
            </a:r>
          </a:p>
          <a:p>
            <a:pPr algn="l" defTabSz="457200">
              <a:lnSpc>
                <a:spcPct val="50000"/>
              </a:lnSpc>
              <a:spcBef>
                <a:spcPts val="1200"/>
              </a:spcBef>
            </a:pPr>
            <a:r>
              <a:t>Bob -&gt; Alice : [gb]</a:t>
            </a:r>
          </a:p>
        </p:txBody>
      </p:sp>
      <p:sp>
        <p:nvSpPr>
          <p:cNvPr id="463" name="Numero diapositiva"/>
          <p:cNvSpPr txBox="1">
            <a:spLocks noGrp="1"/>
          </p:cNvSpPr>
          <p:nvPr>
            <p:ph type="sldNum" sz="quarter" idx="4294967295"/>
          </p:nvPr>
        </p:nvSpPr>
        <p:spPr>
          <a:xfrm>
            <a:off x="11993752" y="12700000"/>
            <a:ext cx="404115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tato dell’arte"/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569780" cy="1514555"/>
          </a:xfrm>
          <a:prstGeom prst="rect">
            <a:avLst/>
          </a:prstGeom>
        </p:spPr>
        <p:txBody>
          <a:bodyPr/>
          <a:lstStyle>
            <a:lvl1pPr algn="l">
              <a:defRPr sz="7000" spc="-70"/>
            </a:lvl1pPr>
          </a:lstStyle>
          <a:p>
            <a:r>
              <a:t>Stato dell’arte</a:t>
            </a:r>
          </a:p>
        </p:txBody>
      </p:sp>
      <p:pic>
        <p:nvPicPr>
          <p:cNvPr id="166" name="What-is-the-CIA-triad_431804671-550x500px.png" descr="What-is-the-CIA-triad_431804671-550x500p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466" y="2328081"/>
            <a:ext cx="5022461" cy="45658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Schermata 2021-02-28 alle 12.09.47.png" descr="Schermata 2021-02-28 alle 12.09.4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0769" y="3190462"/>
            <a:ext cx="12820696" cy="2841113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Nascono il modello simbolico e il modello computazione con l’obiettivo di definire formalmente le proprietà di sicurezza previste dal protocollo e dimostrarne rigorosamente la soddisfazione delle stesse, basandosi sulla matematica formale."/>
          <p:cNvSpPr txBox="1"/>
          <p:nvPr/>
        </p:nvSpPr>
        <p:spPr>
          <a:xfrm>
            <a:off x="1000282" y="7239152"/>
            <a:ext cx="22007616" cy="967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r>
              <a:t>Nascono il modello simbolico e il modello computazione con l’obiettivo di definire formalmente le proprietà di sicurezza previste dal protocollo e dimostrarne rigorosamente la soddisfazione delle stesse, basandosi sulla matematica formale.</a:t>
            </a:r>
          </a:p>
        </p:txBody>
      </p:sp>
      <p:sp>
        <p:nvSpPr>
          <p:cNvPr id="169" name="Modello computazionale:…"/>
          <p:cNvSpPr txBox="1"/>
          <p:nvPr/>
        </p:nvSpPr>
        <p:spPr>
          <a:xfrm>
            <a:off x="1012625" y="9586644"/>
            <a:ext cx="11415909" cy="2202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Modello computazionale:</a:t>
            </a:r>
          </a:p>
          <a:p>
            <a:pPr marL="228599" indent="-228599" algn="l">
              <a:buSzPct val="100000"/>
              <a:buChar char="•"/>
            </a:pPr>
            <a:r>
              <a:t>Messaggi dettagliati a livello di bit e attaccante potente</a:t>
            </a:r>
          </a:p>
          <a:p>
            <a:pPr marL="228599" indent="-228599" algn="l">
              <a:buSzPct val="100000"/>
              <a:buChar char="•"/>
            </a:pPr>
            <a:r>
              <a:t>Sicurezza valutata rispetto a macchine probabilistiche polinomiali</a:t>
            </a:r>
          </a:p>
          <a:p>
            <a:pPr marL="228599" indent="-228599" algn="l">
              <a:buSzPct val="100000"/>
              <a:buChar char="•"/>
            </a:pPr>
            <a:r>
              <a:t>Attaccante polinomiale rispetto al Security Parameter (lunghezza della chiave)</a:t>
            </a:r>
          </a:p>
          <a:p>
            <a:pPr marL="228599" indent="-228599" algn="l">
              <a:buSzPct val="100000"/>
              <a:buChar char="•"/>
            </a:pPr>
            <a:r>
              <a:t>Dimostrazioni lunghe, difficili e soggette ad errori anche con piccoli protocolli</a:t>
            </a:r>
          </a:p>
        </p:txBody>
      </p:sp>
      <p:sp>
        <p:nvSpPr>
          <p:cNvPr id="170" name="Modello simbolico:…"/>
          <p:cNvSpPr txBox="1"/>
          <p:nvPr/>
        </p:nvSpPr>
        <p:spPr>
          <a:xfrm>
            <a:off x="12603314" y="9586644"/>
            <a:ext cx="11415909" cy="2202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Modello simbolico:</a:t>
            </a:r>
          </a:p>
          <a:p>
            <a:pPr marL="228600" indent="-228600" algn="l">
              <a:buSzPct val="100000"/>
              <a:buChar char="•"/>
            </a:pPr>
            <a:r>
              <a:t>I messaggi sono termini simbolici</a:t>
            </a:r>
          </a:p>
          <a:p>
            <a:pPr marL="228600" indent="-228600" algn="l">
              <a:buSzPct val="100000"/>
              <a:buChar char="•"/>
            </a:pPr>
            <a:r>
              <a:t>Visione astratta dell’esecuzione del protocollo</a:t>
            </a:r>
          </a:p>
          <a:p>
            <a:pPr marL="228600" indent="-228600" algn="l">
              <a:buSzPct val="100000"/>
              <a:buChar char="•"/>
            </a:pPr>
            <a:r>
              <a:t>Le primitive di sicurezza sono black box -&gt; perfect cryptography</a:t>
            </a:r>
          </a:p>
          <a:p>
            <a:pPr marL="228600" indent="-228600" algn="l">
              <a:buSzPct val="100000"/>
              <a:buChar char="•"/>
            </a:pPr>
            <a:r>
              <a:t>Dimostrazioni semplici </a:t>
            </a:r>
          </a:p>
        </p:txBody>
      </p:sp>
      <p:sp>
        <p:nvSpPr>
          <p:cNvPr id="171" name="Numero diapositiva"/>
          <p:cNvSpPr txBox="1">
            <a:spLocks noGrp="1"/>
          </p:cNvSpPr>
          <p:nvPr>
            <p:ph type="sldNum" sz="quarter" idx="4294967295"/>
          </p:nvPr>
        </p:nvSpPr>
        <p:spPr>
          <a:xfrm>
            <a:off x="12061951" y="12700000"/>
            <a:ext cx="267717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Numero diapositiva"/>
          <p:cNvSpPr txBox="1">
            <a:spLocks noGrp="1"/>
          </p:cNvSpPr>
          <p:nvPr>
            <p:ph type="sldNum" sz="quarter" idx="4294967295"/>
          </p:nvPr>
        </p:nvSpPr>
        <p:spPr>
          <a:xfrm>
            <a:off x="12060300" y="12700000"/>
            <a:ext cx="271019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176" name="evolution.pdf" descr="evolution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098" y="51302"/>
            <a:ext cx="22261804" cy="1252226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Stato dell’arte"/>
          <p:cNvSpPr txBox="1">
            <a:spLocks noGrp="1"/>
          </p:cNvSpPr>
          <p:nvPr>
            <p:ph type="title"/>
          </p:nvPr>
        </p:nvSpPr>
        <p:spPr>
          <a:xfrm>
            <a:off x="1276951" y="491647"/>
            <a:ext cx="5743952" cy="1514556"/>
          </a:xfrm>
          <a:prstGeom prst="rect">
            <a:avLst/>
          </a:prstGeom>
        </p:spPr>
        <p:txBody>
          <a:bodyPr/>
          <a:lstStyle>
            <a:lvl1pPr algn="l">
              <a:defRPr sz="7000" spc="-70"/>
            </a:lvl1pPr>
          </a:lstStyle>
          <a:p>
            <a:r>
              <a:t>Stato dell’arte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oolchain"/>
          <p:cNvSpPr txBox="1">
            <a:spLocks noGrp="1"/>
          </p:cNvSpPr>
          <p:nvPr>
            <p:ph type="title"/>
          </p:nvPr>
        </p:nvSpPr>
        <p:spPr>
          <a:xfrm>
            <a:off x="81753" y="523742"/>
            <a:ext cx="7855491" cy="1727201"/>
          </a:xfrm>
          <a:prstGeom prst="rect">
            <a:avLst/>
          </a:prstGeom>
        </p:spPr>
        <p:txBody>
          <a:bodyPr/>
          <a:lstStyle>
            <a:lvl1pPr>
              <a:defRPr sz="7000" spc="-70"/>
            </a:lvl1pPr>
          </a:lstStyle>
          <a:p>
            <a:r>
              <a:t>Toolchain</a:t>
            </a:r>
          </a:p>
        </p:txBody>
      </p:sp>
      <p:pic>
        <p:nvPicPr>
          <p:cNvPr id="182" name="ex.png" descr="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474" y="2732569"/>
            <a:ext cx="8021948" cy="20212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Schermata 2021-02-28 alle 11.11.45.png" descr="Schermata 2021-02-28 alle 11.11.4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973" y="6032620"/>
            <a:ext cx="7211882" cy="6653543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6. Risultati:…"/>
          <p:cNvSpPr txBox="1"/>
          <p:nvPr/>
        </p:nvSpPr>
        <p:spPr>
          <a:xfrm>
            <a:off x="15487130" y="11102474"/>
            <a:ext cx="7391774" cy="1350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solidFill>
                  <a:schemeClr val="accent5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6. Risultati:</a:t>
            </a:r>
          </a:p>
          <a:p>
            <a:pPr algn="l" defTabSz="457200">
              <a:lnSpc>
                <a:spcPct val="100000"/>
              </a:lnSpc>
              <a:spcBef>
                <a:spcPts val="1200"/>
              </a:spcBef>
            </a:pPr>
            <a:r>
              <a:t>confidentiality? Message ➞ </a:t>
            </a:r>
            <a:r>
              <a:rPr>
                <a:solidFill>
                  <a:schemeClr val="accent5"/>
                </a:solidFill>
                <a:latin typeface="Canela Text Bold"/>
                <a:ea typeface="Canela Text Bold"/>
                <a:cs typeface="Canela Text Bold"/>
                <a:sym typeface="Canela Text Bold"/>
              </a:rPr>
              <a:t>violata dall’Attaccante</a:t>
            </a:r>
            <a:r>
              <a:t>. </a:t>
            </a:r>
            <a:endParaRPr sz="1200"/>
          </a:p>
        </p:txBody>
      </p:sp>
      <p:pic>
        <p:nvPicPr>
          <p:cNvPr id="185" name="Schermata 2021-03-02 alle 10.46.14.png" descr="Schermata 2021-03-02 alle 10.46.1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87934" y="4807021"/>
            <a:ext cx="7533431" cy="4138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5-512.png" descr="5-51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68907" y="6380340"/>
            <a:ext cx="2630115" cy="2630115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Linea"/>
          <p:cNvSpPr/>
          <p:nvPr/>
        </p:nvSpPr>
        <p:spPr>
          <a:xfrm flipV="1">
            <a:off x="9020483" y="7867601"/>
            <a:ext cx="1889207" cy="1889208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8" name="Linea"/>
          <p:cNvSpPr/>
          <p:nvPr/>
        </p:nvSpPr>
        <p:spPr>
          <a:xfrm>
            <a:off x="13622418" y="7452250"/>
            <a:ext cx="3284980" cy="1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9" name="Linea"/>
          <p:cNvSpPr/>
          <p:nvPr/>
        </p:nvSpPr>
        <p:spPr>
          <a:xfrm>
            <a:off x="18866611" y="9731244"/>
            <a:ext cx="1" cy="1306279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0" name="Linea"/>
          <p:cNvSpPr/>
          <p:nvPr/>
        </p:nvSpPr>
        <p:spPr>
          <a:xfrm>
            <a:off x="5650448" y="4314703"/>
            <a:ext cx="1" cy="1306279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1" name="3. Tool di conversione"/>
          <p:cNvSpPr txBox="1"/>
          <p:nvPr/>
        </p:nvSpPr>
        <p:spPr>
          <a:xfrm>
            <a:off x="10507370" y="5700618"/>
            <a:ext cx="3369260" cy="55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t>3. Tool di conversione</a:t>
            </a:r>
          </a:p>
        </p:txBody>
      </p:sp>
      <p:sp>
        <p:nvSpPr>
          <p:cNvPr id="192" name="5. Modello VerifPal"/>
          <p:cNvSpPr txBox="1"/>
          <p:nvPr/>
        </p:nvSpPr>
        <p:spPr>
          <a:xfrm>
            <a:off x="17416677" y="3898469"/>
            <a:ext cx="2899868" cy="55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t>5. Modello VerifPal</a:t>
            </a:r>
          </a:p>
        </p:txBody>
      </p:sp>
      <p:sp>
        <p:nvSpPr>
          <p:cNvPr id="193" name="1. Modello UML"/>
          <p:cNvSpPr txBox="1"/>
          <p:nvPr/>
        </p:nvSpPr>
        <p:spPr>
          <a:xfrm>
            <a:off x="1736899" y="2507491"/>
            <a:ext cx="2406702" cy="55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t>1. Modello UML</a:t>
            </a:r>
          </a:p>
        </p:txBody>
      </p:sp>
      <p:sp>
        <p:nvSpPr>
          <p:cNvPr id="194" name="2. XMI"/>
          <p:cNvSpPr txBox="1"/>
          <p:nvPr/>
        </p:nvSpPr>
        <p:spPr>
          <a:xfrm>
            <a:off x="1652879" y="5464319"/>
            <a:ext cx="1073201" cy="55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t>2. XMI</a:t>
            </a:r>
          </a:p>
        </p:txBody>
      </p:sp>
      <p:pic>
        <p:nvPicPr>
          <p:cNvPr id="195" name="Unkownman.png" descr="Unkownma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69787" y="3185159"/>
            <a:ext cx="2347383" cy="2347383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Linea"/>
          <p:cNvSpPr/>
          <p:nvPr/>
        </p:nvSpPr>
        <p:spPr>
          <a:xfrm>
            <a:off x="15143477" y="5728766"/>
            <a:ext cx="1" cy="1306279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7" name="4. Inserimento specifiche di sicurezza"/>
          <p:cNvSpPr txBox="1"/>
          <p:nvPr/>
        </p:nvSpPr>
        <p:spPr>
          <a:xfrm>
            <a:off x="12439869" y="2433182"/>
            <a:ext cx="5650079" cy="55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t>4. Inserimento specifiche di sicurezza</a:t>
            </a:r>
          </a:p>
        </p:txBody>
      </p:sp>
      <p:sp>
        <p:nvSpPr>
          <p:cNvPr id="198" name="Numero diapositiva"/>
          <p:cNvSpPr txBox="1">
            <a:spLocks noGrp="1"/>
          </p:cNvSpPr>
          <p:nvPr>
            <p:ph type="sldNum" sz="quarter" idx="4294967295"/>
          </p:nvPr>
        </p:nvSpPr>
        <p:spPr>
          <a:xfrm>
            <a:off x="12064110" y="12700000"/>
            <a:ext cx="263399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Modellazione UM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7000" spc="-70"/>
            </a:lvl1pPr>
          </a:lstStyle>
          <a:p>
            <a:r>
              <a:t>Modellazione UML</a:t>
            </a:r>
          </a:p>
        </p:txBody>
      </p:sp>
      <p:sp>
        <p:nvSpPr>
          <p:cNvPr id="203" name="Esportazione XMI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l">
              <a:defRPr sz="3800" spc="-38"/>
            </a:lvl1pPr>
          </a:lstStyle>
          <a:p>
            <a:r>
              <a:t>Esportazione XMI</a:t>
            </a:r>
          </a:p>
        </p:txBody>
      </p:sp>
      <p:pic>
        <p:nvPicPr>
          <p:cNvPr id="204" name="Schermata 2021-02-28 alle 11.11.45.png" descr="Schermata 2021-02-28 alle 11.11.4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3251" y="3774440"/>
            <a:ext cx="8723156" cy="80478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ex.png" descr="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1689" y="5093368"/>
            <a:ext cx="8723157" cy="2197961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Numero diapositiva"/>
          <p:cNvSpPr txBox="1">
            <a:spLocks noGrp="1"/>
          </p:cNvSpPr>
          <p:nvPr>
            <p:ph type="sldNum" sz="quarter" idx="4294967295"/>
          </p:nvPr>
        </p:nvSpPr>
        <p:spPr>
          <a:xfrm>
            <a:off x="12060046" y="12700000"/>
            <a:ext cx="271527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207" name="5-512.png" descr="5-51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66953" y="1136285"/>
            <a:ext cx="1004030" cy="10040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838582.png" descr="83858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02714" y="1207389"/>
            <a:ext cx="861822" cy="8618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Approval-2-512.png" descr="Approval-2-51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73401" y="1010348"/>
            <a:ext cx="1255904" cy="1255904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Freccia"/>
          <p:cNvSpPr/>
          <p:nvPr/>
        </p:nvSpPr>
        <p:spPr>
          <a:xfrm>
            <a:off x="18842701" y="1333165"/>
            <a:ext cx="846086" cy="610270"/>
          </a:xfrm>
          <a:prstGeom prst="rightArrow">
            <a:avLst>
              <a:gd name="adj1" fmla="val 20000"/>
              <a:gd name="adj2" fmla="val 41108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11" name="Freccia"/>
          <p:cNvSpPr/>
          <p:nvPr/>
        </p:nvSpPr>
        <p:spPr>
          <a:xfrm>
            <a:off x="21063291" y="1333165"/>
            <a:ext cx="846086" cy="610270"/>
          </a:xfrm>
          <a:prstGeom prst="rightArrow">
            <a:avLst>
              <a:gd name="adj1" fmla="val 20000"/>
              <a:gd name="adj2" fmla="val 41108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12" name="Quadrato"/>
          <p:cNvSpPr/>
          <p:nvPr/>
        </p:nvSpPr>
        <p:spPr>
          <a:xfrm>
            <a:off x="17598625" y="1003300"/>
            <a:ext cx="1270001" cy="1270000"/>
          </a:xfrm>
          <a:prstGeom prst="rect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13" name="Modellazione"/>
          <p:cNvSpPr txBox="1"/>
          <p:nvPr/>
        </p:nvSpPr>
        <p:spPr>
          <a:xfrm>
            <a:off x="17336878" y="467426"/>
            <a:ext cx="1793495" cy="480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1">
                    <a:satOff val="2969"/>
                    <a:lumOff val="-11469"/>
                  </a:schemeClr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t>Modellazione</a:t>
            </a:r>
          </a:p>
        </p:txBody>
      </p:sp>
      <p:sp>
        <p:nvSpPr>
          <p:cNvPr id="214" name="Rettangolo"/>
          <p:cNvSpPr/>
          <p:nvPr/>
        </p:nvSpPr>
        <p:spPr>
          <a:xfrm>
            <a:off x="13756281" y="9184145"/>
            <a:ext cx="8079184" cy="2147162"/>
          </a:xfrm>
          <a:prstGeom prst="rect">
            <a:avLst/>
          </a:prstGeom>
          <a:ln w="50800">
            <a:solidFill>
              <a:schemeClr val="accent3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15" name="Rettangolo"/>
          <p:cNvSpPr/>
          <p:nvPr/>
        </p:nvSpPr>
        <p:spPr>
          <a:xfrm>
            <a:off x="13753803" y="5249500"/>
            <a:ext cx="7044419" cy="3884704"/>
          </a:xfrm>
          <a:prstGeom prst="rect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Modello di attaccante Dolev-Yao"/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15719384" cy="1416567"/>
          </a:xfrm>
          <a:prstGeom prst="rect">
            <a:avLst/>
          </a:prstGeom>
        </p:spPr>
        <p:txBody>
          <a:bodyPr/>
          <a:lstStyle>
            <a:lvl1pPr algn="l" defTabSz="2389632">
              <a:defRPr sz="6860" spc="-68"/>
            </a:lvl1pPr>
          </a:lstStyle>
          <a:p>
            <a:r>
              <a:t>Modello di attaccante Dolev-Yao</a:t>
            </a:r>
          </a:p>
        </p:txBody>
      </p:sp>
      <p:pic>
        <p:nvPicPr>
          <p:cNvPr id="220" name="Schermata 2021-02-28 alle 11.34.59.png" descr="Schermata 2021-02-28 alle 11.34.5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68" y="6607800"/>
            <a:ext cx="5581418" cy="1078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Schermata 2021-02-28 alle 11.35.09.png" descr="Schermata 2021-02-28 alle 11.35.0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8920" y="8513373"/>
            <a:ext cx="5212968" cy="1007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Schermata 2021-02-28 alle 11.35.16.png" descr="Schermata 2021-02-28 alle 11.35.1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8920" y="11851971"/>
            <a:ext cx="5212968" cy="1007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Schermata 2021-02-28 alle 11.35.25.png" descr="Schermata 2021-02-28 alle 11.35.2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28920" y="10150833"/>
            <a:ext cx="5377683" cy="1039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Schermata 2021-02-28 alle 11.35.40.png" descr="Schermata 2021-02-28 alle 11.35.4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0226" y="10955874"/>
            <a:ext cx="4873449" cy="11566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Schermata 2021-02-28 alle 11.35.47.png" descr="Schermata 2021-02-28 alle 11.35.47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4440" y="8736822"/>
            <a:ext cx="5136074" cy="1219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Schermata 2021-02-28 alle 11.35.56.png" descr="Schermata 2021-02-28 alle 11.35.56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24942" y="6765426"/>
            <a:ext cx="4420925" cy="1219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Schermata 2021-02-28 alle 11.56.36.png" descr="Schermata 2021-02-28 alle 11.56.3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93592" y="6497834"/>
            <a:ext cx="4540572" cy="1298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Schermata 2021-02-28 alle 11.56.41.png" descr="Schermata 2021-02-28 alle 11.56.41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45450" y="6666645"/>
            <a:ext cx="4952226" cy="14165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Schermata 2021-02-28 alle 11.56.47.png" descr="Schermata 2021-02-28 alle 11.56.47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78089" y="10876809"/>
            <a:ext cx="4873449" cy="13940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Schermata 2021-02-28 alle 11.56.52.png" descr="Schermata 2021-02-28 alle 11.56.52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735773" y="9973566"/>
            <a:ext cx="4873449" cy="13940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Schermata 2021-02-28 alle 11.56.58.png" descr="Schermata 2021-02-28 alle 11.56.5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78089" y="8736822"/>
            <a:ext cx="4771579" cy="13648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Schermata 2021-02-28 alle 11.57.03.png" descr="Schermata 2021-02-28 alle 11.57.03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696384" y="8365639"/>
            <a:ext cx="4952227" cy="14165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Schermata 2021-02-28 alle 11.57.07.png" descr="Schermata 2021-02-28 alle 11.57.07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696384" y="11558959"/>
            <a:ext cx="4952227" cy="1416568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È in grado di:…"/>
          <p:cNvSpPr txBox="1"/>
          <p:nvPr/>
        </p:nvSpPr>
        <p:spPr>
          <a:xfrm>
            <a:off x="1109777" y="2467124"/>
            <a:ext cx="21712029" cy="2614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È in grado di:</a:t>
            </a:r>
          </a:p>
          <a:p>
            <a:pPr marL="297872" indent="-297872" algn="l">
              <a:buSzPct val="150000"/>
              <a:buChar char="•"/>
            </a:pPr>
            <a:r>
              <a:t>intercettare,  osservare ed eliminare i messaggi nella rete,</a:t>
            </a:r>
          </a:p>
          <a:p>
            <a:pPr marL="297872" indent="-297872" algn="l">
              <a:buSzPct val="150000"/>
              <a:buChar char="•"/>
            </a:pPr>
            <a:r>
              <a:t>costruire nuovi messaggi a partire da quelli osservati e iniettarli nella rete,</a:t>
            </a:r>
          </a:p>
          <a:p>
            <a:pPr marL="297872" indent="-297872" algn="l">
              <a:buSzPct val="150000"/>
              <a:buChar char="•"/>
            </a:pPr>
            <a:r>
              <a:t>disassemblare i messaggi non cifrati nelle parti che li compongono,</a:t>
            </a:r>
          </a:p>
          <a:p>
            <a:pPr marL="297872" indent="-297872" algn="l">
              <a:buSzPct val="150000"/>
              <a:buChar char="•"/>
            </a:pPr>
            <a:r>
              <a:t>iniettare nuovi messaggi nella rete costruiti con le informazioni di una sessione precedente del protocollo,</a:t>
            </a:r>
          </a:p>
          <a:p>
            <a:pPr marL="297872" indent="-297872" algn="l">
              <a:buSzPct val="150000"/>
              <a:buChar char="•"/>
            </a:pPr>
            <a:r>
              <a:t>decifrare messaggi solo se a conoscenza della chiave di cifratura</a:t>
            </a:r>
          </a:p>
        </p:txBody>
      </p:sp>
      <p:sp>
        <p:nvSpPr>
          <p:cNvPr id="235" name="Primitive"/>
          <p:cNvSpPr txBox="1"/>
          <p:nvPr/>
        </p:nvSpPr>
        <p:spPr>
          <a:xfrm>
            <a:off x="1195334" y="5510155"/>
            <a:ext cx="1825372" cy="6692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t>Primitive</a:t>
            </a:r>
          </a:p>
        </p:txBody>
      </p:sp>
      <p:sp>
        <p:nvSpPr>
          <p:cNvPr id="236" name="Numero diapositiva"/>
          <p:cNvSpPr txBox="1">
            <a:spLocks noGrp="1"/>
          </p:cNvSpPr>
          <p:nvPr>
            <p:ph type="sldNum" sz="quarter" idx="4294967295"/>
          </p:nvPr>
        </p:nvSpPr>
        <p:spPr>
          <a:xfrm>
            <a:off x="12068174" y="12700000"/>
            <a:ext cx="247651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237" name="5-512.png" descr="5-512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866953" y="1136285"/>
            <a:ext cx="1004030" cy="10040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838582.png" descr="838582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802714" y="1207389"/>
            <a:ext cx="861822" cy="8618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Approval-2-512.png" descr="Approval-2-512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073401" y="1010348"/>
            <a:ext cx="1255904" cy="1255904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Freccia"/>
          <p:cNvSpPr/>
          <p:nvPr/>
        </p:nvSpPr>
        <p:spPr>
          <a:xfrm>
            <a:off x="18842701" y="1333165"/>
            <a:ext cx="846086" cy="610270"/>
          </a:xfrm>
          <a:prstGeom prst="rightArrow">
            <a:avLst>
              <a:gd name="adj1" fmla="val 20000"/>
              <a:gd name="adj2" fmla="val 41108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41" name="Freccia"/>
          <p:cNvSpPr/>
          <p:nvPr/>
        </p:nvSpPr>
        <p:spPr>
          <a:xfrm>
            <a:off x="21063291" y="1333165"/>
            <a:ext cx="846086" cy="610270"/>
          </a:xfrm>
          <a:prstGeom prst="rightArrow">
            <a:avLst>
              <a:gd name="adj1" fmla="val 20000"/>
              <a:gd name="adj2" fmla="val 41108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42" name="Quadrato"/>
          <p:cNvSpPr/>
          <p:nvPr/>
        </p:nvSpPr>
        <p:spPr>
          <a:xfrm>
            <a:off x="17598625" y="1003300"/>
            <a:ext cx="1270001" cy="1270000"/>
          </a:xfrm>
          <a:prstGeom prst="rect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43" name="Modellazione"/>
          <p:cNvSpPr txBox="1"/>
          <p:nvPr/>
        </p:nvSpPr>
        <p:spPr>
          <a:xfrm>
            <a:off x="17336878" y="467426"/>
            <a:ext cx="1793495" cy="480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1">
                    <a:satOff val="2969"/>
                    <a:lumOff val="-11469"/>
                  </a:schemeClr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t>Modellazione</a:t>
            </a:r>
          </a:p>
        </p:txBody>
      </p:sp>
      <p:sp>
        <p:nvSpPr>
          <p:cNvPr id="244" name="Quadrato"/>
          <p:cNvSpPr/>
          <p:nvPr/>
        </p:nvSpPr>
        <p:spPr>
          <a:xfrm>
            <a:off x="22066352" y="1003300"/>
            <a:ext cx="1270001" cy="1270000"/>
          </a:xfrm>
          <a:prstGeom prst="rect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45" name="Tool di verifica"/>
          <p:cNvSpPr txBox="1"/>
          <p:nvPr/>
        </p:nvSpPr>
        <p:spPr>
          <a:xfrm>
            <a:off x="21713165" y="467426"/>
            <a:ext cx="1976375" cy="480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1">
                    <a:satOff val="2969"/>
                    <a:lumOff val="-11469"/>
                  </a:schemeClr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t>Tool di verifica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ool di verifica automatica basati sul…"/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13467733" cy="2284870"/>
          </a:xfrm>
          <a:prstGeom prst="rect">
            <a:avLst/>
          </a:prstGeom>
        </p:spPr>
        <p:txBody>
          <a:bodyPr/>
          <a:lstStyle/>
          <a:p>
            <a:pPr defTabSz="2170176">
              <a:defRPr sz="6230" spc="-62"/>
            </a:pPr>
            <a:r>
              <a:t>Tool di verifica automatica basati sul </a:t>
            </a:r>
          </a:p>
          <a:p>
            <a:pPr defTabSz="2170176">
              <a:defRPr sz="6230" spc="-62"/>
            </a:pPr>
            <a:r>
              <a:t>modello simbolico</a:t>
            </a:r>
          </a:p>
        </p:txBody>
      </p:sp>
      <p:pic>
        <p:nvPicPr>
          <p:cNvPr id="250" name="Schermata 2021-03-01 alle 11.52.23.png" descr="Schermata 2021-03-01 alle 11.52.2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616" y="4159584"/>
            <a:ext cx="10700181" cy="4415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Schermata 2021-03-01 alle 11.52.38.png" descr="Schermata 2021-03-01 alle 11.52.3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8255" y="4043956"/>
            <a:ext cx="10700181" cy="5166075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VerifPal"/>
          <p:cNvSpPr txBox="1"/>
          <p:nvPr/>
        </p:nvSpPr>
        <p:spPr>
          <a:xfrm>
            <a:off x="13910591" y="3461538"/>
            <a:ext cx="1298449" cy="55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t>VerifPal</a:t>
            </a:r>
          </a:p>
        </p:txBody>
      </p:sp>
      <p:sp>
        <p:nvSpPr>
          <p:cNvPr id="253" name="ProVerif"/>
          <p:cNvSpPr txBox="1"/>
          <p:nvPr/>
        </p:nvSpPr>
        <p:spPr>
          <a:xfrm>
            <a:off x="1833572" y="3461538"/>
            <a:ext cx="1370077" cy="55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t>ProVerif</a:t>
            </a:r>
          </a:p>
        </p:txBody>
      </p:sp>
      <p:pic>
        <p:nvPicPr>
          <p:cNvPr id="254" name="Schermata 2021-03-02 alle 11.11.01.png" descr="Schermata 2021-03-02 alle 11.11.0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0894" y="10232323"/>
            <a:ext cx="8239911" cy="1651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Schermata 2021-03-02 alle 11.11.20.png" descr="Schermata 2021-03-02 alle 11.11.2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58787" y="10194417"/>
            <a:ext cx="9620667" cy="1727201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Osservazioni primitive crittografiche:"/>
          <p:cNvSpPr txBox="1"/>
          <p:nvPr/>
        </p:nvSpPr>
        <p:spPr>
          <a:xfrm>
            <a:off x="1793427" y="9323324"/>
            <a:ext cx="5666233" cy="55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t>Osservazioni primitive crittografiche:</a:t>
            </a:r>
          </a:p>
        </p:txBody>
      </p:sp>
      <p:sp>
        <p:nvSpPr>
          <p:cNvPr id="257" name="Numero diapositiva"/>
          <p:cNvSpPr txBox="1">
            <a:spLocks noGrp="1"/>
          </p:cNvSpPr>
          <p:nvPr>
            <p:ph type="sldNum" sz="quarter" idx="4294967295"/>
          </p:nvPr>
        </p:nvSpPr>
        <p:spPr>
          <a:xfrm>
            <a:off x="12061570" y="12700000"/>
            <a:ext cx="268479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258" name="5-512.png" descr="5-51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66953" y="1136285"/>
            <a:ext cx="1004030" cy="10040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838582.png" descr="83858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802714" y="1207389"/>
            <a:ext cx="861822" cy="8618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Approval-2-512.png" descr="Approval-2-512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73401" y="1010348"/>
            <a:ext cx="1255904" cy="1255904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Freccia"/>
          <p:cNvSpPr/>
          <p:nvPr/>
        </p:nvSpPr>
        <p:spPr>
          <a:xfrm>
            <a:off x="18842701" y="1333165"/>
            <a:ext cx="846086" cy="610270"/>
          </a:xfrm>
          <a:prstGeom prst="rightArrow">
            <a:avLst>
              <a:gd name="adj1" fmla="val 20000"/>
              <a:gd name="adj2" fmla="val 41108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62" name="Freccia"/>
          <p:cNvSpPr/>
          <p:nvPr/>
        </p:nvSpPr>
        <p:spPr>
          <a:xfrm>
            <a:off x="21063291" y="1333165"/>
            <a:ext cx="846086" cy="610270"/>
          </a:xfrm>
          <a:prstGeom prst="rightArrow">
            <a:avLst>
              <a:gd name="adj1" fmla="val 20000"/>
              <a:gd name="adj2" fmla="val 41108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63" name="Quadrato"/>
          <p:cNvSpPr/>
          <p:nvPr/>
        </p:nvSpPr>
        <p:spPr>
          <a:xfrm>
            <a:off x="22066352" y="1003300"/>
            <a:ext cx="1270001" cy="1270000"/>
          </a:xfrm>
          <a:prstGeom prst="rect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64" name="Tool di verifica"/>
          <p:cNvSpPr txBox="1"/>
          <p:nvPr/>
        </p:nvSpPr>
        <p:spPr>
          <a:xfrm>
            <a:off x="21713165" y="467426"/>
            <a:ext cx="1976375" cy="480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1">
                    <a:satOff val="2969"/>
                    <a:lumOff val="-11469"/>
                  </a:schemeClr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t>Tool di verifica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ool di conversione"/>
          <p:cNvSpPr txBox="1">
            <a:spLocks noGrp="1"/>
          </p:cNvSpPr>
          <p:nvPr>
            <p:ph type="title"/>
          </p:nvPr>
        </p:nvSpPr>
        <p:spPr>
          <a:xfrm>
            <a:off x="-5855369" y="760710"/>
            <a:ext cx="21945601" cy="1727201"/>
          </a:xfrm>
          <a:prstGeom prst="rect">
            <a:avLst/>
          </a:prstGeom>
        </p:spPr>
        <p:txBody>
          <a:bodyPr/>
          <a:lstStyle>
            <a:lvl1pPr>
              <a:defRPr sz="7000" spc="-70"/>
            </a:lvl1pPr>
          </a:lstStyle>
          <a:p>
            <a:r>
              <a:t>Tool di conversione</a:t>
            </a:r>
          </a:p>
        </p:txBody>
      </p:sp>
      <p:sp>
        <p:nvSpPr>
          <p:cNvPr id="269" name="Parte 1"/>
          <p:cNvSpPr txBox="1">
            <a:spLocks noGrp="1"/>
          </p:cNvSpPr>
          <p:nvPr>
            <p:ph type="body" idx="21"/>
          </p:nvPr>
        </p:nvSpPr>
        <p:spPr>
          <a:xfrm>
            <a:off x="9419923" y="1208004"/>
            <a:ext cx="2410132" cy="8326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Parte 1</a:t>
            </a:r>
          </a:p>
        </p:txBody>
      </p:sp>
      <p:pic>
        <p:nvPicPr>
          <p:cNvPr id="270" name="Schermata 2021-03-01 alle 12.00.01.png" descr="Schermata 2021-03-01 alle 12.00.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8378" y="707323"/>
            <a:ext cx="9156626" cy="127628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Schermata 2021-03-01 alle 12.01.31.png" descr="Schermata 2021-03-01 alle 12.01.3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892" y="5007226"/>
            <a:ext cx="9156625" cy="3283133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Esempio di output:"/>
          <p:cNvSpPr txBox="1"/>
          <p:nvPr/>
        </p:nvSpPr>
        <p:spPr>
          <a:xfrm>
            <a:off x="1678188" y="4351323"/>
            <a:ext cx="2951380" cy="55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t>Esempio di output:</a:t>
            </a:r>
          </a:p>
        </p:txBody>
      </p:sp>
      <p:sp>
        <p:nvSpPr>
          <p:cNvPr id="273" name="Numero diapositiva"/>
          <p:cNvSpPr txBox="1">
            <a:spLocks noGrp="1"/>
          </p:cNvSpPr>
          <p:nvPr>
            <p:ph type="sldNum" sz="quarter" idx="4294967295"/>
          </p:nvPr>
        </p:nvSpPr>
        <p:spPr>
          <a:xfrm>
            <a:off x="12059919" y="12700000"/>
            <a:ext cx="271781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274" name="5-512.png" descr="5-51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8257" y="10809675"/>
            <a:ext cx="1004030" cy="1004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838582.png" descr="83858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4019" y="10880779"/>
            <a:ext cx="861821" cy="8618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Approval-2-512.png" descr="Approval-2-51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4705" y="10683737"/>
            <a:ext cx="1255904" cy="1255904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Freccia"/>
          <p:cNvSpPr/>
          <p:nvPr/>
        </p:nvSpPr>
        <p:spPr>
          <a:xfrm>
            <a:off x="3214005" y="11006555"/>
            <a:ext cx="846087" cy="610269"/>
          </a:xfrm>
          <a:prstGeom prst="rightArrow">
            <a:avLst>
              <a:gd name="adj1" fmla="val 20000"/>
              <a:gd name="adj2" fmla="val 41108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78" name="Freccia"/>
          <p:cNvSpPr/>
          <p:nvPr/>
        </p:nvSpPr>
        <p:spPr>
          <a:xfrm>
            <a:off x="5434595" y="11006555"/>
            <a:ext cx="846087" cy="610269"/>
          </a:xfrm>
          <a:prstGeom prst="rightArrow">
            <a:avLst>
              <a:gd name="adj1" fmla="val 20000"/>
              <a:gd name="adj2" fmla="val 41108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79" name="Quadrato"/>
          <p:cNvSpPr/>
          <p:nvPr/>
        </p:nvSpPr>
        <p:spPr>
          <a:xfrm>
            <a:off x="4105271" y="10676689"/>
            <a:ext cx="1270001" cy="1270001"/>
          </a:xfrm>
          <a:prstGeom prst="rect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80" name="Tool di conversione"/>
          <p:cNvSpPr txBox="1"/>
          <p:nvPr/>
        </p:nvSpPr>
        <p:spPr>
          <a:xfrm>
            <a:off x="3459603" y="10083064"/>
            <a:ext cx="2561337" cy="480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1">
                    <a:satOff val="2969"/>
                    <a:lumOff val="-11469"/>
                  </a:schemeClr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t>Tool di conversione</a:t>
            </a:r>
          </a:p>
        </p:txBody>
      </p:sp>
      <p:pic>
        <p:nvPicPr>
          <p:cNvPr id="281" name="ex.png" descr="ex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0561" y="2339877"/>
            <a:ext cx="5839422" cy="1471351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Rettangolo"/>
          <p:cNvSpPr/>
          <p:nvPr/>
        </p:nvSpPr>
        <p:spPr>
          <a:xfrm>
            <a:off x="12531380" y="5933006"/>
            <a:ext cx="4036016" cy="1592787"/>
          </a:xfrm>
          <a:prstGeom prst="rect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83" name="Linea"/>
          <p:cNvSpPr/>
          <p:nvPr/>
        </p:nvSpPr>
        <p:spPr>
          <a:xfrm>
            <a:off x="12520687" y="7922541"/>
            <a:ext cx="5468914" cy="1"/>
          </a:xfrm>
          <a:prstGeom prst="line">
            <a:avLst/>
          </a:prstGeom>
          <a:ln w="38100">
            <a:solidFill>
              <a:schemeClr val="accent1">
                <a:satOff val="2969"/>
                <a:lumOff val="-1146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84" name="Linea"/>
          <p:cNvSpPr/>
          <p:nvPr/>
        </p:nvSpPr>
        <p:spPr>
          <a:xfrm flipV="1">
            <a:off x="17987833" y="7918188"/>
            <a:ext cx="1" cy="1908536"/>
          </a:xfrm>
          <a:prstGeom prst="line">
            <a:avLst/>
          </a:prstGeom>
          <a:ln w="38100">
            <a:solidFill>
              <a:schemeClr val="accent1">
                <a:satOff val="2969"/>
                <a:lumOff val="-1146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85" name="Linea"/>
          <p:cNvSpPr/>
          <p:nvPr/>
        </p:nvSpPr>
        <p:spPr>
          <a:xfrm flipV="1">
            <a:off x="16911497" y="9819281"/>
            <a:ext cx="1078104" cy="1"/>
          </a:xfrm>
          <a:prstGeom prst="line">
            <a:avLst/>
          </a:prstGeom>
          <a:ln w="38100">
            <a:solidFill>
              <a:schemeClr val="accent1">
                <a:satOff val="2969"/>
                <a:lumOff val="-1146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86" name="Linea"/>
          <p:cNvSpPr/>
          <p:nvPr/>
        </p:nvSpPr>
        <p:spPr>
          <a:xfrm flipH="1">
            <a:off x="12531915" y="7920381"/>
            <a:ext cx="1" cy="4767327"/>
          </a:xfrm>
          <a:prstGeom prst="line">
            <a:avLst/>
          </a:prstGeom>
          <a:ln w="38100">
            <a:solidFill>
              <a:schemeClr val="accent1">
                <a:satOff val="2969"/>
                <a:lumOff val="-1146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87" name="Linea"/>
          <p:cNvSpPr/>
          <p:nvPr/>
        </p:nvSpPr>
        <p:spPr>
          <a:xfrm>
            <a:off x="16923991" y="9820295"/>
            <a:ext cx="1" cy="2862328"/>
          </a:xfrm>
          <a:prstGeom prst="line">
            <a:avLst/>
          </a:prstGeom>
          <a:ln w="38100">
            <a:solidFill>
              <a:schemeClr val="accent1">
                <a:satOff val="2969"/>
                <a:lumOff val="-1146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88" name="Linea"/>
          <p:cNvSpPr/>
          <p:nvPr/>
        </p:nvSpPr>
        <p:spPr>
          <a:xfrm>
            <a:off x="12533387" y="12671361"/>
            <a:ext cx="4378321" cy="1"/>
          </a:xfrm>
          <a:prstGeom prst="line">
            <a:avLst/>
          </a:prstGeom>
          <a:ln w="38100">
            <a:solidFill>
              <a:schemeClr val="accent1">
                <a:satOff val="2969"/>
                <a:lumOff val="-1146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89" name="Rettangolo"/>
          <p:cNvSpPr/>
          <p:nvPr/>
        </p:nvSpPr>
        <p:spPr>
          <a:xfrm>
            <a:off x="17388622" y="9831261"/>
            <a:ext cx="2655368" cy="2960857"/>
          </a:xfrm>
          <a:prstGeom prst="rect">
            <a:avLst/>
          </a:prstGeom>
          <a:ln w="50800">
            <a:solidFill>
              <a:schemeClr val="accent3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90" name="Rettangolo"/>
          <p:cNvSpPr/>
          <p:nvPr/>
        </p:nvSpPr>
        <p:spPr>
          <a:xfrm>
            <a:off x="1474851" y="7025874"/>
            <a:ext cx="6658640" cy="1420551"/>
          </a:xfrm>
          <a:prstGeom prst="rect">
            <a:avLst/>
          </a:prstGeom>
          <a:ln w="50800">
            <a:solidFill>
              <a:schemeClr val="accent3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91" name="Rettangolo"/>
          <p:cNvSpPr/>
          <p:nvPr/>
        </p:nvSpPr>
        <p:spPr>
          <a:xfrm>
            <a:off x="1396994" y="4913951"/>
            <a:ext cx="9920131" cy="1978940"/>
          </a:xfrm>
          <a:prstGeom prst="rect">
            <a:avLst/>
          </a:prstGeom>
          <a:ln w="50800">
            <a:solidFill>
              <a:schemeClr val="accent1">
                <a:satOff val="2969"/>
                <a:lumOff val="-1146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92" name="Rettangolo"/>
          <p:cNvSpPr/>
          <p:nvPr/>
        </p:nvSpPr>
        <p:spPr>
          <a:xfrm>
            <a:off x="3857701" y="5655175"/>
            <a:ext cx="2519461" cy="378461"/>
          </a:xfrm>
          <a:prstGeom prst="rect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93" name="Rettangolo"/>
          <p:cNvSpPr/>
          <p:nvPr/>
        </p:nvSpPr>
        <p:spPr>
          <a:xfrm>
            <a:off x="2148452" y="6340524"/>
            <a:ext cx="1716208" cy="378462"/>
          </a:xfrm>
          <a:prstGeom prst="rect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1074</Words>
  <Application>Microsoft Macintosh PowerPoint</Application>
  <PresentationFormat>Personalizzato</PresentationFormat>
  <Paragraphs>174</Paragraphs>
  <Slides>25</Slides>
  <Notes>16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36" baseType="lpstr">
      <vt:lpstr>Cambria Math</vt:lpstr>
      <vt:lpstr>Canela Bold</vt:lpstr>
      <vt:lpstr>Canela Deck Regular</vt:lpstr>
      <vt:lpstr>Canela Regular</vt:lpstr>
      <vt:lpstr>Canela Text Bold</vt:lpstr>
      <vt:lpstr>Canela Text Regular</vt:lpstr>
      <vt:lpstr>Graphik</vt:lpstr>
      <vt:lpstr>Graphik-Medium</vt:lpstr>
      <vt:lpstr>Graphik-SemiboldItalic</vt:lpstr>
      <vt:lpstr>Helvetica Neue</vt:lpstr>
      <vt:lpstr>23_ClassicWhite</vt:lpstr>
      <vt:lpstr>Verifica Automatica e Formale di Protocolli di Sicurezza descritti attraverso Modelli UML </vt:lpstr>
      <vt:lpstr>Indice</vt:lpstr>
      <vt:lpstr>Stato dell’arte</vt:lpstr>
      <vt:lpstr>Stato dell’arte</vt:lpstr>
      <vt:lpstr>Toolchain</vt:lpstr>
      <vt:lpstr>Modellazione UML</vt:lpstr>
      <vt:lpstr>Modello di attaccante Dolev-Yao</vt:lpstr>
      <vt:lpstr>Tool di verifica automatica basati sul  modello simbolico</vt:lpstr>
      <vt:lpstr>Tool di conversione</vt:lpstr>
      <vt:lpstr>Tool di conversione</vt:lpstr>
      <vt:lpstr>Needham-Schroeder Symmetric Key</vt:lpstr>
      <vt:lpstr>Presentazione standard di PowerPoint</vt:lpstr>
      <vt:lpstr>Presentazione standard di PowerPoint</vt:lpstr>
      <vt:lpstr>Conclusioni</vt:lpstr>
      <vt:lpstr>Presentazione standard di PowerPoint</vt:lpstr>
      <vt:lpstr>Modellazione UML</vt:lpstr>
      <vt:lpstr>ProVerif</vt:lpstr>
      <vt:lpstr>VerifPal</vt:lpstr>
      <vt:lpstr>Needham-Schroeder Symmetric Key</vt:lpstr>
      <vt:lpstr>Presentazione standard di PowerPoint</vt:lpstr>
      <vt:lpstr>Presentazione standard di PowerPoint</vt:lpstr>
      <vt:lpstr>Address Resolution Protocol</vt:lpstr>
      <vt:lpstr>Address Resolution Protocol</vt:lpstr>
      <vt:lpstr>RSA</vt:lpstr>
      <vt:lpstr>RSA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Verifica Automatica e Formale di Protocolli di Sicurezza descritti attraverso Modelli UML </dc:title>
  <cp:lastModifiedBy>Alessandro Busatto</cp:lastModifiedBy>
  <cp:revision>1</cp:revision>
  <dcterms:modified xsi:type="dcterms:W3CDTF">2021-03-15T10:14:17Z</dcterms:modified>
</cp:coreProperties>
</file>